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1C5E9-09E1-48CB-AEC6-053405CD1387}" type="datetimeFigureOut">
              <a:rPr lang="ru-RU" smtClean="0"/>
              <a:t>04.03.2015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95F06-1AF6-4CFB-98AD-7EB3182A882A}" type="slidenum">
              <a:rPr lang="ru-RU" smtClean="0"/>
              <a:t>‹#›</a:t>
            </a:fld>
            <a:endParaRPr lang="ru-RU"/>
          </a:p>
        </p:txBody>
      </p:sp>
    </p:spTree>
    <p:extLst>
      <p:ext uri="{BB962C8B-B14F-4D97-AF65-F5344CB8AC3E}">
        <p14:creationId xmlns:p14="http://schemas.microsoft.com/office/powerpoint/2010/main" val="197643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Рассмотрим первый этап – согласование заданий на проектирование</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EE0207-B1E2-4C4C-A2F7-6720190CD1A5}" type="slidenum">
              <a:rPr lang="ru-RU"/>
              <a:pPr>
                <a:defRPr/>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Основная работа с заданием на проектирование осуществляется сотрудниками ГБУ Дирекции по ремонтам и техническому обслуживанию учреждений</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103370-609F-48E0-817B-B09CF0D20DD7}" type="slidenum">
              <a:rPr lang="ru-RU"/>
              <a:pPr>
                <a:defRPr/>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Slide Number Placeholder 3"/>
          <p:cNvSpPr>
            <a:spLocks noGrp="1"/>
          </p:cNvSpPr>
          <p:nvPr>
            <p:ph type="sldNum" sz="quarter" idx="5"/>
          </p:nvPr>
        </p:nvSpPr>
        <p:spPr/>
        <p:txBody>
          <a:bodyPr/>
          <a:lstStyle/>
          <a:p>
            <a:pPr>
              <a:defRPr/>
            </a:pPr>
            <a:fld id="{F80330F7-8A29-4A73-9618-CB28964E7D1C}" type="slidenum">
              <a:rPr lang="ru-RU" smtClean="0"/>
              <a:pPr>
                <a:defRPr/>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Slide Number Placeholder 3"/>
          <p:cNvSpPr>
            <a:spLocks noGrp="1"/>
          </p:cNvSpPr>
          <p:nvPr>
            <p:ph type="sldNum" sz="quarter" idx="5"/>
          </p:nvPr>
        </p:nvSpPr>
        <p:spPr/>
        <p:txBody>
          <a:bodyPr/>
          <a:lstStyle/>
          <a:p>
            <a:pPr>
              <a:defRPr/>
            </a:pPr>
            <a:fld id="{F0DE3A1B-5873-414B-B673-0DC242663BD2}" type="slidenum">
              <a:rPr lang="ru-RU" smtClean="0"/>
              <a:pPr>
                <a:defRPr/>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F794C0B3-B75B-42D2-8125-958B5A3B4E6B}" type="slidenum">
              <a:rPr lang="ru-RU" smtClean="0"/>
              <a:pPr>
                <a:defRPr/>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papers.ru/wallpapers/All/7433/1366x768_%D0%A4%D0%BB%D0%B0%D0%B3-%D0%A0%D0%BE%D1%81%D1%81%D0%B8%D0%B8.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papers.ru/wallpapers/All/7433/1366x768_%D0%A4%D0%BB%D0%B0%D0%B3-%D0%A0%D0%BE%D1%81%D1%81%D0%B8%D0%B8.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papers.ru/wallpapers/All/7433/1366x768_%D0%A4%D0%BB%D0%B0%D0%B3-%D0%A0%D0%BE%D1%81%D1%81%D0%B8%D0%B8.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849924" y="4437063"/>
            <a:ext cx="7704992" cy="17526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defRPr/>
            </a:pPr>
            <a:endParaRPr lang="ru-RU" sz="4000" dirty="0" smtClean="0">
              <a:solidFill>
                <a:schemeClr val="tx1"/>
              </a:solidFill>
            </a:endParaRPr>
          </a:p>
          <a:p>
            <a:pPr>
              <a:defRPr/>
            </a:pPr>
            <a:r>
              <a:rPr lang="ru-RU" sz="4000" dirty="0" smtClean="0">
                <a:solidFill>
                  <a:schemeClr val="tx1"/>
                </a:solidFill>
              </a:rPr>
              <a:t>Если </a:t>
            </a:r>
            <a:r>
              <a:rPr lang="ru-RU" sz="4000" dirty="0" err="1">
                <a:solidFill>
                  <a:schemeClr val="tx1"/>
                </a:solidFill>
              </a:rPr>
              <a:t>безбарьерная</a:t>
            </a:r>
            <a:r>
              <a:rPr lang="ru-RU" sz="4000" dirty="0">
                <a:solidFill>
                  <a:schemeClr val="tx1"/>
                </a:solidFill>
              </a:rPr>
              <a:t> среда на объекте предусмотрена с самого начала на этапе проектирования, то затраты будут значительно меньше, чем при приспособлении уже построенного объекта</a:t>
            </a:r>
          </a:p>
          <a:p>
            <a:pPr eaLnBrk="1" hangingPunct="1">
              <a:buFontTx/>
              <a:buNone/>
              <a:defRPr/>
            </a:pPr>
            <a:endParaRPr lang="ru-RU" sz="4000" b="1" dirty="0" smtClean="0"/>
          </a:p>
        </p:txBody>
      </p:sp>
      <p:sp>
        <p:nvSpPr>
          <p:cNvPr id="2" name="Заголовок 1"/>
          <p:cNvSpPr>
            <a:spLocks noGrp="1"/>
          </p:cNvSpPr>
          <p:nvPr>
            <p:ph type="ctrTitle"/>
          </p:nvPr>
        </p:nvSpPr>
        <p:spPr>
          <a:xfrm>
            <a:off x="395536" y="1772816"/>
            <a:ext cx="8442081" cy="2259882"/>
          </a:xfrm>
          <a:solidFill>
            <a:schemeClr val="bg1"/>
          </a:solidFill>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ru-RU" sz="3200" dirty="0" smtClean="0">
                <a:solidFill>
                  <a:schemeClr val="tx2">
                    <a:lumMod val="50000"/>
                  </a:schemeClr>
                </a:solidFill>
              </a:rPr>
              <a:t>Опыт Москвы в построении доступной среды. Согласование технических заданий на проектирование объектов гражданского назначения.</a:t>
            </a:r>
            <a:endParaRPr lang="ru-RU" sz="3200" b="1" dirty="0">
              <a:solidFill>
                <a:schemeClr val="tx2">
                  <a:lumMod val="50000"/>
                </a:schemeClr>
              </a:solidFill>
            </a:endParaRPr>
          </a:p>
        </p:txBody>
      </p:sp>
      <p:pic>
        <p:nvPicPr>
          <p:cNvPr id="4100" name="Picture 4" descr="C:\Users\Astra\Desktop\фон.jpg"/>
          <p:cNvPicPr>
            <a:picLocks noChangeAspect="1" noChangeArrowheads="1"/>
          </p:cNvPicPr>
          <p:nvPr/>
        </p:nvPicPr>
        <p:blipFill>
          <a:blip r:embed="rId2">
            <a:extLst>
              <a:ext uri="{28A0092B-C50C-407E-A947-70E740481C1C}">
                <a14:useLocalDpi xmlns:a14="http://schemas.microsoft.com/office/drawing/2010/main" val="0"/>
              </a:ext>
            </a:extLst>
          </a:blip>
          <a:srcRect r="645" b="75484"/>
          <a:stretch>
            <a:fillRect/>
          </a:stretch>
        </p:blipFill>
        <p:spPr bwMode="auto">
          <a:xfrm>
            <a:off x="1240526" y="332656"/>
            <a:ext cx="7013331"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79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390651" y="1196975"/>
            <a:ext cx="5876192" cy="744538"/>
          </a:xfrm>
          <a:solidFill>
            <a:schemeClr val="bg1"/>
          </a:solidFill>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defRPr/>
            </a:pPr>
            <a:r>
              <a:rPr lang="ru-RU" sz="2000" b="1" dirty="0" smtClean="0">
                <a:solidFill>
                  <a:srgbClr val="C00000"/>
                </a:solidFill>
              </a:rPr>
              <a:t>Порядок согласования задания на проектирование</a:t>
            </a:r>
            <a:br>
              <a:rPr lang="ru-RU" sz="2000" b="1" dirty="0" smtClean="0">
                <a:solidFill>
                  <a:srgbClr val="C00000"/>
                </a:solidFill>
              </a:rPr>
            </a:br>
            <a:r>
              <a:rPr lang="ru-RU" sz="2000" b="1" dirty="0" smtClean="0">
                <a:solidFill>
                  <a:srgbClr val="C00000"/>
                </a:solidFill>
              </a:rPr>
              <a:t> в ДСЗН города Москвы</a:t>
            </a:r>
          </a:p>
        </p:txBody>
      </p:sp>
      <p:sp>
        <p:nvSpPr>
          <p:cNvPr id="24" name="Footer Placeholder 23"/>
          <p:cNvSpPr>
            <a:spLocks noGrp="1"/>
          </p:cNvSpPr>
          <p:nvPr>
            <p:ph type="ftr" sz="quarter" idx="4294967295"/>
          </p:nvPr>
        </p:nvSpPr>
        <p:spPr>
          <a:xfrm>
            <a:off x="2400300" y="6356351"/>
            <a:ext cx="3619500" cy="365125"/>
          </a:xfrm>
        </p:spPr>
        <p:txBody>
          <a:bodyPr/>
          <a:lstStyle/>
          <a:p>
            <a:pPr>
              <a:defRPr/>
            </a:pPr>
            <a:r>
              <a:rPr lang="ru-RU" dirty="0" err="1"/>
              <a:t>Осиновская</a:t>
            </a:r>
            <a:r>
              <a:rPr lang="ru-RU" dirty="0"/>
              <a:t> ДСЗН города Москвы</a:t>
            </a:r>
          </a:p>
        </p:txBody>
      </p:sp>
      <p:sp>
        <p:nvSpPr>
          <p:cNvPr id="23" name="Right Arrow 22"/>
          <p:cNvSpPr/>
          <p:nvPr/>
        </p:nvSpPr>
        <p:spPr>
          <a:xfrm>
            <a:off x="2341685" y="2487614"/>
            <a:ext cx="3404089" cy="242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9" name="Elbow Connector 28"/>
          <p:cNvCxnSpPr/>
          <p:nvPr/>
        </p:nvCxnSpPr>
        <p:spPr>
          <a:xfrm rot="10800000">
            <a:off x="2315308" y="2954339"/>
            <a:ext cx="4104543" cy="674687"/>
          </a:xfrm>
          <a:prstGeom prst="bentConnector3">
            <a:avLst>
              <a:gd name="adj1" fmla="val 43086"/>
            </a:avLst>
          </a:prstGeom>
          <a:ln w="1333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657" name="Rectangle 5"/>
          <p:cNvSpPr>
            <a:spLocks noChangeArrowheads="1"/>
          </p:cNvSpPr>
          <p:nvPr/>
        </p:nvSpPr>
        <p:spPr bwMode="auto">
          <a:xfrm>
            <a:off x="5746101" y="2068677"/>
            <a:ext cx="3040063" cy="1079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b="1" dirty="0"/>
              <a:t>Департамент социальной защиты населения города Москвы</a:t>
            </a:r>
          </a:p>
        </p:txBody>
      </p:sp>
      <p:sp>
        <p:nvSpPr>
          <p:cNvPr id="13321" name="Rectangle 11"/>
          <p:cNvSpPr>
            <a:spLocks noChangeArrowheads="1"/>
          </p:cNvSpPr>
          <p:nvPr/>
        </p:nvSpPr>
        <p:spPr bwMode="auto">
          <a:xfrm>
            <a:off x="2530720" y="2141539"/>
            <a:ext cx="302455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t>Направляется заказчиком</a:t>
            </a:r>
          </a:p>
        </p:txBody>
      </p:sp>
      <p:cxnSp>
        <p:nvCxnSpPr>
          <p:cNvPr id="12" name="Elbow Connector 11"/>
          <p:cNvCxnSpPr/>
          <p:nvPr/>
        </p:nvCxnSpPr>
        <p:spPr>
          <a:xfrm flipV="1">
            <a:off x="2340220" y="3933825"/>
            <a:ext cx="4224703" cy="984250"/>
          </a:xfrm>
          <a:prstGeom prst="bentConnector3">
            <a:avLst>
              <a:gd name="adj1" fmla="val 54852"/>
            </a:avLst>
          </a:prstGeom>
          <a:ln w="1333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90650" y="5800725"/>
            <a:ext cx="3562350"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 idx="2"/>
          </p:cNvCxnSpPr>
          <p:nvPr/>
        </p:nvCxnSpPr>
        <p:spPr>
          <a:xfrm flipV="1">
            <a:off x="1390650" y="5429251"/>
            <a:ext cx="0" cy="371475"/>
          </a:xfrm>
          <a:prstGeom prst="straightConnector1">
            <a:avLst/>
          </a:prstGeom>
          <a:ln w="571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Folded Corner 14"/>
          <p:cNvSpPr/>
          <p:nvPr/>
        </p:nvSpPr>
        <p:spPr>
          <a:xfrm>
            <a:off x="381000" y="2305050"/>
            <a:ext cx="2019300" cy="3124200"/>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Задание на проектирование объекта гражданского назначения, </a:t>
            </a:r>
            <a:r>
              <a:rPr lang="ru-RU" sz="2000" dirty="0">
                <a:solidFill>
                  <a:schemeClr val="tx1"/>
                </a:solidFill>
              </a:rPr>
              <a:t>согласованное профильным департаментом</a:t>
            </a:r>
          </a:p>
        </p:txBody>
      </p:sp>
      <p:sp>
        <p:nvSpPr>
          <p:cNvPr id="16" name="Folded Corner 15"/>
          <p:cNvSpPr/>
          <p:nvPr/>
        </p:nvSpPr>
        <p:spPr>
          <a:xfrm>
            <a:off x="2699238" y="5281614"/>
            <a:ext cx="3733800" cy="884237"/>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solidFill>
                  <a:schemeClr val="tx1"/>
                </a:solidFill>
              </a:rPr>
              <a:t>«Согласовано»</a:t>
            </a:r>
          </a:p>
          <a:p>
            <a:pPr algn="ctr">
              <a:defRPr/>
            </a:pPr>
            <a:r>
              <a:rPr lang="ru-RU" dirty="0">
                <a:solidFill>
                  <a:schemeClr val="tx1"/>
                </a:solidFill>
              </a:rPr>
              <a:t>Департамент социальной защиты населения города Москвы</a:t>
            </a:r>
          </a:p>
        </p:txBody>
      </p:sp>
      <p:sp>
        <p:nvSpPr>
          <p:cNvPr id="27656" name="Rectangle 11"/>
          <p:cNvSpPr>
            <a:spLocks noChangeArrowheads="1"/>
          </p:cNvSpPr>
          <p:nvPr/>
        </p:nvSpPr>
        <p:spPr bwMode="auto">
          <a:xfrm>
            <a:off x="6765681" y="3222625"/>
            <a:ext cx="1776046" cy="209288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ru-RU" dirty="0">
                <a:solidFill>
                  <a:schemeClr val="tx1"/>
                </a:solidFill>
              </a:rPr>
              <a:t> </a:t>
            </a:r>
            <a:r>
              <a:rPr lang="ru-RU" sz="1600" dirty="0">
                <a:solidFill>
                  <a:schemeClr val="tx1"/>
                </a:solidFill>
              </a:rPr>
              <a:t>ГКУ Дирекция  по обеспечению деятельности организаций социальной защиты населения города Москвы </a:t>
            </a:r>
          </a:p>
        </p:txBody>
      </p:sp>
      <p:sp>
        <p:nvSpPr>
          <p:cNvPr id="2" name="Загнутый угол 1"/>
          <p:cNvSpPr/>
          <p:nvPr/>
        </p:nvSpPr>
        <p:spPr>
          <a:xfrm>
            <a:off x="2400300" y="3636963"/>
            <a:ext cx="2051538" cy="1016000"/>
          </a:xfrm>
          <a:prstGeom prst="foldedCorne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29" name="Прямоугольник 8"/>
          <p:cNvSpPr>
            <a:spLocks noChangeArrowheads="1"/>
          </p:cNvSpPr>
          <p:nvPr/>
        </p:nvSpPr>
        <p:spPr bwMode="auto">
          <a:xfrm>
            <a:off x="4724400" y="3236913"/>
            <a:ext cx="157235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a:t>Внесение дополнений</a:t>
            </a:r>
          </a:p>
          <a:p>
            <a:pPr eaLnBrk="1" hangingPunct="1">
              <a:spcBef>
                <a:spcPct val="0"/>
              </a:spcBef>
              <a:buFontTx/>
              <a:buNone/>
            </a:pPr>
            <a:r>
              <a:rPr lang="ru-RU" altLang="ru-RU" sz="2000"/>
              <a:t>и уточнений</a:t>
            </a:r>
          </a:p>
        </p:txBody>
      </p:sp>
      <p:cxnSp>
        <p:nvCxnSpPr>
          <p:cNvPr id="19" name="Прямая соединительная линия 18"/>
          <p:cNvCxnSpPr>
            <a:stCxn id="27656" idx="2"/>
          </p:cNvCxnSpPr>
          <p:nvPr/>
        </p:nvCxnSpPr>
        <p:spPr>
          <a:xfrm>
            <a:off x="7653704" y="5315506"/>
            <a:ext cx="0" cy="4074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6" idx="3"/>
          </p:cNvCxnSpPr>
          <p:nvPr/>
        </p:nvCxnSpPr>
        <p:spPr>
          <a:xfrm flipH="1">
            <a:off x="6433038" y="5722938"/>
            <a:ext cx="1220666"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332" name="Прямоугольник 2"/>
          <p:cNvSpPr>
            <a:spLocks noChangeArrowheads="1"/>
          </p:cNvSpPr>
          <p:nvPr/>
        </p:nvSpPr>
        <p:spPr bwMode="auto">
          <a:xfrm>
            <a:off x="2280138" y="3636963"/>
            <a:ext cx="21585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000"/>
              <a:t>Требования к разделу проекта </a:t>
            </a:r>
          </a:p>
          <a:p>
            <a:pPr algn="ctr" eaLnBrk="1" hangingPunct="1">
              <a:spcBef>
                <a:spcPct val="0"/>
              </a:spcBef>
              <a:buFontTx/>
              <a:buNone/>
            </a:pPr>
            <a:r>
              <a:rPr lang="ru-RU" altLang="ru-RU" sz="2000">
                <a:solidFill>
                  <a:srgbClr val="FF0000"/>
                </a:solidFill>
              </a:rPr>
              <a:t>МОДИ</a:t>
            </a:r>
            <a:endParaRPr lang="ru-RU" altLang="ru-RU" sz="1600">
              <a:solidFill>
                <a:srgbClr val="FF0000"/>
              </a:solidFill>
            </a:endParaRPr>
          </a:p>
        </p:txBody>
      </p:sp>
    </p:spTree>
    <p:extLst>
      <p:ext uri="{BB962C8B-B14F-4D97-AF65-F5344CB8AC3E}">
        <p14:creationId xmlns:p14="http://schemas.microsoft.com/office/powerpoint/2010/main" val="140912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444680" cy="635000"/>
          </a:xfr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noAutofit/>
          </a:bodyPr>
          <a:lstStyle/>
          <a:p>
            <a:pPr>
              <a:defRPr/>
            </a:pPr>
            <a:r>
              <a:rPr lang="ru-RU" sz="3600" b="1" dirty="0" smtClean="0">
                <a:solidFill>
                  <a:srgbClr val="C00000"/>
                </a:solidFill>
              </a:rPr>
              <a:t>Алгоритм  рассмотрения задания</a:t>
            </a:r>
            <a:endParaRPr lang="ru-RU" sz="3600" b="1" dirty="0">
              <a:solidFill>
                <a:srgbClr val="C00000"/>
              </a:solidFill>
            </a:endParaRPr>
          </a:p>
        </p:txBody>
      </p:sp>
      <p:sp>
        <p:nvSpPr>
          <p:cNvPr id="5" name="Footer Placeholder 4"/>
          <p:cNvSpPr>
            <a:spLocks noGrp="1"/>
          </p:cNvSpPr>
          <p:nvPr>
            <p:ph type="ftr" sz="quarter" idx="4294967295"/>
          </p:nvPr>
        </p:nvSpPr>
        <p:spPr>
          <a:xfrm>
            <a:off x="2445727" y="6356351"/>
            <a:ext cx="3574073" cy="365125"/>
          </a:xfrm>
        </p:spPr>
        <p:txBody>
          <a:bodyPr/>
          <a:lstStyle/>
          <a:p>
            <a:pPr>
              <a:defRPr/>
            </a:pPr>
            <a:r>
              <a:rPr lang="ru-RU" dirty="0" err="1"/>
              <a:t>Осиновская</a:t>
            </a:r>
            <a:r>
              <a:rPr lang="ru-RU" dirty="0"/>
              <a:t> ДСЗН города Москвы</a:t>
            </a:r>
          </a:p>
        </p:txBody>
      </p:sp>
      <p:sp>
        <p:nvSpPr>
          <p:cNvPr id="14340" name="Прямоугольник 3"/>
          <p:cNvSpPr>
            <a:spLocks noChangeArrowheads="1"/>
          </p:cNvSpPr>
          <p:nvPr/>
        </p:nvSpPr>
        <p:spPr bwMode="auto">
          <a:xfrm>
            <a:off x="364881" y="1196752"/>
            <a:ext cx="8376138"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0000"/>
              </a:buClr>
              <a:buFont typeface="Wingdings" pitchFamily="2" charset="2"/>
              <a:buChar char="Ø"/>
            </a:pPr>
            <a:r>
              <a:rPr lang="ru-RU" altLang="ru-RU" dirty="0"/>
              <a:t>Проверяется оформления титульного листа(подписи заказчика проектировщика, профильного департамента для объектов городского заказа, гриф ДСЗН «Согласовано»</a:t>
            </a:r>
          </a:p>
          <a:p>
            <a:pPr eaLnBrk="1" hangingPunct="1">
              <a:buClr>
                <a:srgbClr val="FF0000"/>
              </a:buClr>
              <a:buFont typeface="Wingdings" pitchFamily="2" charset="2"/>
              <a:buChar char="Ø"/>
            </a:pPr>
            <a:r>
              <a:rPr lang="ru-RU" altLang="ru-RU" dirty="0"/>
              <a:t>Изучаются разделы задания на проектирования: «Градостроительные решения, генеральный план, благоустройство, озеленение» и «Архитектурно-планировочные решения» и др.</a:t>
            </a:r>
          </a:p>
          <a:p>
            <a:pPr eaLnBrk="1" hangingPunct="1">
              <a:buClr>
                <a:srgbClr val="FF0000"/>
              </a:buClr>
              <a:buFont typeface="Wingdings" pitchFamily="2" charset="2"/>
              <a:buChar char="Ø"/>
            </a:pPr>
            <a:r>
              <a:rPr lang="ru-RU" altLang="ru-RU" dirty="0"/>
              <a:t>Выявляются  особенности объекта (наличие территории, стоянки и ее вместимость, этажность здания, функциональное назначение), его функциональные зоны, в том числе наличие санузлов, доступных для посетителей.</a:t>
            </a:r>
          </a:p>
          <a:p>
            <a:pPr eaLnBrk="1" hangingPunct="1">
              <a:buClr>
                <a:srgbClr val="FF0000"/>
              </a:buClr>
              <a:buFont typeface="Wingdings" pitchFamily="2" charset="2"/>
              <a:buChar char="Ø"/>
            </a:pPr>
            <a:r>
              <a:rPr lang="ru-RU" altLang="ru-RU" dirty="0"/>
              <a:t>Устанавливается наличие в задании требования по разработке раздела МОДИ</a:t>
            </a:r>
          </a:p>
          <a:p>
            <a:pPr eaLnBrk="1" hangingPunct="1">
              <a:buClr>
                <a:srgbClr val="FF0000"/>
              </a:buClr>
              <a:buFont typeface="Wingdings" pitchFamily="2" charset="2"/>
              <a:buChar char="Ø"/>
            </a:pPr>
            <a:r>
              <a:rPr lang="ru-RU" altLang="ru-RU" dirty="0"/>
              <a:t>Проверяется наличие ссылки на нормативные документы и полнота требований по обеспечению доступности объекта для инвалидов во все функциональные зоны, доступные для посетителей</a:t>
            </a:r>
          </a:p>
          <a:p>
            <a:pPr eaLnBrk="1" hangingPunct="1">
              <a:buClr>
                <a:srgbClr val="FF0000"/>
              </a:buClr>
              <a:buFont typeface="Wingdings" pitchFamily="2" charset="2"/>
              <a:buChar char="Ø"/>
            </a:pPr>
            <a:r>
              <a:rPr lang="ru-RU" altLang="ru-RU" dirty="0"/>
              <a:t>Раздел визируется и подготавливается служебная записка на имя зам. руководителя ДСЗН с просьбой согласовать задание</a:t>
            </a:r>
          </a:p>
          <a:p>
            <a:pPr eaLnBrk="1" hangingPunct="1">
              <a:buClr>
                <a:srgbClr val="FF0000"/>
              </a:buClr>
              <a:buFont typeface="Wingdings" pitchFamily="2" charset="2"/>
              <a:buChar char="Ø"/>
            </a:pPr>
            <a:r>
              <a:rPr lang="ru-RU" altLang="ru-RU" dirty="0"/>
              <a:t>Титульный лист оформляется надлежащим образом и выдается заявителю под расписку</a:t>
            </a:r>
          </a:p>
          <a:p>
            <a:pPr eaLnBrk="1" hangingPunct="1">
              <a:buClr>
                <a:srgbClr val="FF0000"/>
              </a:buClr>
              <a:buFont typeface="Wingdings" pitchFamily="2" charset="2"/>
              <a:buChar char="Ø"/>
            </a:pPr>
            <a:r>
              <a:rPr lang="ru-RU" altLang="ru-RU" dirty="0"/>
              <a:t>Типовые задания без адресной привязки рассматриваются совместно с  отделом адаптации городской инфраструктуры ДСЗН г. Москвы</a:t>
            </a:r>
          </a:p>
        </p:txBody>
      </p:sp>
    </p:spTree>
    <p:extLst>
      <p:ext uri="{BB962C8B-B14F-4D97-AF65-F5344CB8AC3E}">
        <p14:creationId xmlns:p14="http://schemas.microsoft.com/office/powerpoint/2010/main" val="71973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титульный лист задания.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15866" y="1612902"/>
            <a:ext cx="3292313" cy="4525963"/>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239358" y="981076"/>
            <a:ext cx="4254011" cy="936625"/>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ru-RU" dirty="0" smtClean="0">
                <a:solidFill>
                  <a:srgbClr val="C00000"/>
                </a:solidFill>
              </a:rPr>
              <a:t>Титульный лист</a:t>
            </a:r>
            <a:endParaRPr lang="ru-RU" dirty="0">
              <a:solidFill>
                <a:srgbClr val="C00000"/>
              </a:solidFill>
            </a:endParaRPr>
          </a:p>
        </p:txBody>
      </p:sp>
      <p:sp>
        <p:nvSpPr>
          <p:cNvPr id="6" name="Объект 5"/>
          <p:cNvSpPr>
            <a:spLocks noGrp="1"/>
          </p:cNvSpPr>
          <p:nvPr>
            <p:ph sz="half" idx="2"/>
          </p:nvPr>
        </p:nvSpPr>
        <p:spPr>
          <a:xfrm>
            <a:off x="4372708" y="2133600"/>
            <a:ext cx="3931627" cy="2662238"/>
          </a:xfrm>
        </p:spPr>
        <p:txBody>
          <a:bodyPr>
            <a:normAutofit fontScale="92500"/>
          </a:bodyPr>
          <a:lstStyle/>
          <a:p>
            <a:pPr marL="0" indent="0">
              <a:buFont typeface="Arial" charset="0"/>
              <a:buNone/>
              <a:defRPr/>
            </a:pPr>
            <a:r>
              <a:rPr lang="ru-RU" sz="2400" dirty="0"/>
              <a:t>Проверяется </a:t>
            </a:r>
            <a:r>
              <a:rPr lang="ru-RU" sz="2400" dirty="0" smtClean="0"/>
              <a:t>правильность оформления </a:t>
            </a:r>
            <a:r>
              <a:rPr lang="ru-RU" sz="2400" dirty="0"/>
              <a:t>титульного </a:t>
            </a:r>
            <a:r>
              <a:rPr lang="ru-RU" sz="2400" dirty="0" smtClean="0"/>
              <a:t>листа: наличие подписи </a:t>
            </a:r>
            <a:r>
              <a:rPr lang="ru-RU" sz="2400" dirty="0"/>
              <a:t>заказчика проектировщика, профильного департамента для объектов городского заказа, гриф ДСЗН «Согласовано»</a:t>
            </a:r>
          </a:p>
          <a:p>
            <a:pPr>
              <a:defRPr/>
            </a:pPr>
            <a:endParaRPr lang="ru-RU" dirty="0"/>
          </a:p>
        </p:txBody>
      </p:sp>
      <p:sp>
        <p:nvSpPr>
          <p:cNvPr id="12" name="Footer Placeholder 11"/>
          <p:cNvSpPr>
            <a:spLocks noGrp="1"/>
          </p:cNvSpPr>
          <p:nvPr>
            <p:ph type="ftr" sz="quarter" idx="11"/>
          </p:nvPr>
        </p:nvSpPr>
        <p:spPr/>
        <p:txBody>
          <a:bodyPr/>
          <a:lstStyle/>
          <a:p>
            <a:pPr>
              <a:defRPr/>
            </a:pPr>
            <a:r>
              <a:rPr lang="ru-RU"/>
              <a:t>Осиновская ДСЗН города Москвы</a:t>
            </a:r>
          </a:p>
        </p:txBody>
      </p:sp>
      <p:sp>
        <p:nvSpPr>
          <p:cNvPr id="7" name="Овал 6"/>
          <p:cNvSpPr/>
          <p:nvPr/>
        </p:nvSpPr>
        <p:spPr>
          <a:xfrm>
            <a:off x="842305" y="3068960"/>
            <a:ext cx="1439008" cy="1008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Овал 8"/>
          <p:cNvSpPr/>
          <p:nvPr/>
        </p:nvSpPr>
        <p:spPr>
          <a:xfrm>
            <a:off x="2265486" y="1612902"/>
            <a:ext cx="1440473" cy="10556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2266951" y="3356992"/>
            <a:ext cx="1439008" cy="230425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70" name="TextBox 10"/>
          <p:cNvSpPr txBox="1">
            <a:spLocks noChangeArrowheads="1"/>
          </p:cNvSpPr>
          <p:nvPr/>
        </p:nvSpPr>
        <p:spPr bwMode="auto">
          <a:xfrm>
            <a:off x="122068" y="2484439"/>
            <a:ext cx="10492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b="1" dirty="0">
                <a:solidFill>
                  <a:srgbClr val="FF0000"/>
                </a:solidFill>
              </a:rPr>
              <a:t>ДСЗН</a:t>
            </a:r>
          </a:p>
        </p:txBody>
      </p:sp>
      <p:cxnSp>
        <p:nvCxnSpPr>
          <p:cNvPr id="14" name="Straight Arrow Connector 13"/>
          <p:cNvCxnSpPr/>
          <p:nvPr/>
        </p:nvCxnSpPr>
        <p:spPr>
          <a:xfrm>
            <a:off x="646676" y="2929260"/>
            <a:ext cx="391258" cy="279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0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8131" y="1125538"/>
            <a:ext cx="4762500" cy="1143000"/>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ru-RU" b="1" dirty="0" smtClean="0">
                <a:solidFill>
                  <a:srgbClr val="C00000"/>
                </a:solidFill>
              </a:rPr>
              <a:t>Дополнение </a:t>
            </a:r>
            <a:br>
              <a:rPr lang="ru-RU" b="1" dirty="0" smtClean="0">
                <a:solidFill>
                  <a:srgbClr val="C00000"/>
                </a:solidFill>
              </a:rPr>
            </a:br>
            <a:r>
              <a:rPr lang="ru-RU" b="1" dirty="0" smtClean="0">
                <a:solidFill>
                  <a:srgbClr val="C00000"/>
                </a:solidFill>
              </a:rPr>
              <a:t>к заданию</a:t>
            </a:r>
            <a:endParaRPr lang="ru-RU" b="1" dirty="0">
              <a:solidFill>
                <a:srgbClr val="C00000"/>
              </a:solidFill>
            </a:endParaRPr>
          </a:p>
        </p:txBody>
      </p:sp>
      <p:pic>
        <p:nvPicPr>
          <p:cNvPr id="5" name="Picture 2"/>
          <p:cNvPicPr>
            <a:picLocks noGrp="1" noChangeAspect="1" noChangeArrowheads="1"/>
          </p:cNvPicPr>
          <p:nvPr>
            <p:ph sz="half" idx="1"/>
          </p:nvPr>
        </p:nvPicPr>
        <p:blipFill rotWithShape="1">
          <a:blip r:embed="rId2" cstate="print">
            <a:extLst/>
          </a:blip>
          <a:srcRect l="27705" t="3358" r="26399" b="9142"/>
          <a:stretch/>
        </p:blipFill>
        <p:spPr>
          <a:xfrm>
            <a:off x="317989" y="1484784"/>
            <a:ext cx="2628293" cy="37581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Объект 3"/>
          <p:cNvSpPr>
            <a:spLocks noGrp="1"/>
          </p:cNvSpPr>
          <p:nvPr>
            <p:ph sz="half" idx="2"/>
          </p:nvPr>
        </p:nvSpPr>
        <p:spPr>
          <a:xfrm>
            <a:off x="4643805" y="2420938"/>
            <a:ext cx="3931626" cy="3217862"/>
          </a:xfrm>
        </p:spPr>
        <p:txBody>
          <a:bodyPr>
            <a:normAutofit fontScale="85000" lnSpcReduction="10000"/>
          </a:bodyPr>
          <a:lstStyle/>
          <a:p>
            <a:pPr marL="0" indent="0">
              <a:buFont typeface="Arial" charset="0"/>
              <a:buNone/>
              <a:defRPr/>
            </a:pPr>
            <a:r>
              <a:rPr lang="ru-RU" dirty="0" smtClean="0"/>
              <a:t>Если для объектов долгостроя в задание на проектирование не были  включены требования по разработке раздела МОДИ, разрабатывается дополнение к заданию, содержащее требования по разработке раздела МОДИ</a:t>
            </a:r>
            <a:endParaRPr lang="ru-RU" dirty="0"/>
          </a:p>
        </p:txBody>
      </p:sp>
      <p:sp>
        <p:nvSpPr>
          <p:cNvPr id="8" name="Footer Placeholder 7"/>
          <p:cNvSpPr>
            <a:spLocks noGrp="1"/>
          </p:cNvSpPr>
          <p:nvPr>
            <p:ph type="ftr" sz="quarter" idx="11"/>
          </p:nvPr>
        </p:nvSpPr>
        <p:spPr/>
        <p:txBody>
          <a:bodyPr/>
          <a:lstStyle/>
          <a:p>
            <a:pPr>
              <a:defRPr/>
            </a:pPr>
            <a:r>
              <a:rPr lang="ru-RU"/>
              <a:t>Осиновская ДСЗН города Москвы</a:t>
            </a:r>
          </a:p>
        </p:txBody>
      </p:sp>
      <p:pic>
        <p:nvPicPr>
          <p:cNvPr id="6" name="Picture 2"/>
          <p:cNvPicPr>
            <a:picLocks noChangeAspect="1" noChangeArrowheads="1"/>
          </p:cNvPicPr>
          <p:nvPr/>
        </p:nvPicPr>
        <p:blipFill rotWithShape="1">
          <a:blip r:embed="rId3" cstate="print">
            <a:extLst/>
          </a:blip>
          <a:srcRect l="31204" t="14552" r="30455" b="10448"/>
          <a:stretch/>
        </p:blipFill>
        <p:spPr bwMode="auto">
          <a:xfrm>
            <a:off x="1913243" y="2564905"/>
            <a:ext cx="2376264" cy="3486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Овал 2"/>
          <p:cNvSpPr/>
          <p:nvPr/>
        </p:nvSpPr>
        <p:spPr>
          <a:xfrm>
            <a:off x="2776905" y="4437063"/>
            <a:ext cx="1384788" cy="1008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92" name="TextBox 8"/>
          <p:cNvSpPr txBox="1">
            <a:spLocks noChangeArrowheads="1"/>
          </p:cNvSpPr>
          <p:nvPr/>
        </p:nvSpPr>
        <p:spPr bwMode="auto">
          <a:xfrm>
            <a:off x="2378320" y="3500439"/>
            <a:ext cx="172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solidFill>
                  <a:srgbClr val="FF0000"/>
                </a:solidFill>
              </a:rPr>
              <a:t>Дополнение</a:t>
            </a:r>
          </a:p>
        </p:txBody>
      </p:sp>
      <p:sp>
        <p:nvSpPr>
          <p:cNvPr id="16393" name="TextBox 9"/>
          <p:cNvSpPr txBox="1">
            <a:spLocks noChangeArrowheads="1"/>
          </p:cNvSpPr>
          <p:nvPr/>
        </p:nvSpPr>
        <p:spPr bwMode="auto">
          <a:xfrm>
            <a:off x="1979735" y="4508500"/>
            <a:ext cx="6652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a:solidFill>
                  <a:srgbClr val="FF0000"/>
                </a:solidFill>
              </a:rPr>
              <a:t>ДСЗН</a:t>
            </a:r>
          </a:p>
        </p:txBody>
      </p:sp>
      <p:cxnSp>
        <p:nvCxnSpPr>
          <p:cNvPr id="12" name="Straight Arrow Connector 11"/>
          <p:cNvCxnSpPr/>
          <p:nvPr/>
        </p:nvCxnSpPr>
        <p:spPr>
          <a:xfrm>
            <a:off x="2577613" y="4868864"/>
            <a:ext cx="465992"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94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82869" y="404814"/>
            <a:ext cx="8184174" cy="1050925"/>
          </a:xfrm>
        </p:spPr>
        <p:txBody>
          <a:bodyPr/>
          <a:lstStyle/>
          <a:p>
            <a:r>
              <a:rPr lang="ru-RU" altLang="ru-RU" b="1" smtClean="0">
                <a:solidFill>
                  <a:srgbClr val="C00000"/>
                </a:solidFill>
              </a:rPr>
              <a:t>Сведения об объекте</a:t>
            </a:r>
          </a:p>
        </p:txBody>
      </p:sp>
      <p:pic>
        <p:nvPicPr>
          <p:cNvPr id="17411" name="Picture 2" descr="J:\DCIM\100_PANA\P1000596.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16574" y="4205288"/>
            <a:ext cx="2656742" cy="1993900"/>
          </a:xfrm>
        </p:spPr>
      </p:pic>
      <p:sp>
        <p:nvSpPr>
          <p:cNvPr id="18436" name="Объект 3"/>
          <p:cNvSpPr>
            <a:spLocks noGrp="1"/>
          </p:cNvSpPr>
          <p:nvPr>
            <p:ph sz="half" idx="2"/>
          </p:nvPr>
        </p:nvSpPr>
        <p:spPr>
          <a:xfrm>
            <a:off x="3707424" y="1484314"/>
            <a:ext cx="4939812" cy="4389437"/>
          </a:xfrm>
          <a:solidFill>
            <a:schemeClr val="bg1"/>
          </a:solidFill>
        </p:spPr>
        <p:txBody>
          <a:bodyPr/>
          <a:lstStyle/>
          <a:p>
            <a:pPr marL="0" indent="0">
              <a:buFont typeface="Arial" charset="0"/>
              <a:buNone/>
              <a:defRPr/>
            </a:pPr>
            <a:r>
              <a:rPr lang="ru-RU" altLang="ru-RU" sz="1900" dirty="0" smtClean="0"/>
              <a:t>Из раздела «Сведения об объекте», «Градостроительное решение», «Архитектурно-планировочные решения»,  выявляются  особенности объекта (наличие территории, стоянки и ее вместимость, этажность здания, назначение), его функциональные зоны, в том числе наличие санузлов, доступных для посетителей.</a:t>
            </a:r>
          </a:p>
          <a:p>
            <a:pPr marL="0" indent="0">
              <a:buFont typeface="Arial" charset="0"/>
              <a:buNone/>
              <a:defRPr/>
            </a:pPr>
            <a:r>
              <a:rPr lang="ru-RU" altLang="ru-RU" sz="1900" dirty="0" smtClean="0"/>
              <a:t>В отдельных случаях изучаем </a:t>
            </a:r>
            <a:r>
              <a:rPr lang="ru-RU" altLang="ru-RU" sz="1900" dirty="0" err="1" smtClean="0"/>
              <a:t>предпроектные</a:t>
            </a:r>
            <a:r>
              <a:rPr lang="ru-RU" altLang="ru-RU" sz="1900" dirty="0" smtClean="0"/>
              <a:t> предложения, планировки.</a:t>
            </a:r>
          </a:p>
          <a:p>
            <a:pPr marL="0" indent="0">
              <a:buFont typeface="Arial" charset="0"/>
              <a:buNone/>
              <a:defRPr/>
            </a:pPr>
            <a:r>
              <a:rPr lang="ru-RU" altLang="ru-RU" sz="2000" dirty="0" smtClean="0">
                <a:solidFill>
                  <a:srgbClr val="FF0000"/>
                </a:solidFill>
              </a:rPr>
              <a:t>Изучаем требования по доступности в разделах Генплан, Архитектура, Инженерные системы, Технология</a:t>
            </a:r>
            <a:endParaRPr lang="ru-RU" altLang="ru-RU" sz="1900" dirty="0" smtClean="0">
              <a:solidFill>
                <a:srgbClr val="FF0000"/>
              </a:solidFill>
            </a:endParaRPr>
          </a:p>
          <a:p>
            <a:pPr>
              <a:defRPr/>
            </a:pPr>
            <a:endParaRPr lang="ru-RU" altLang="ru-RU" dirty="0" smtClean="0"/>
          </a:p>
        </p:txBody>
      </p:sp>
      <p:sp>
        <p:nvSpPr>
          <p:cNvPr id="7" name="Footer Placeholder 6"/>
          <p:cNvSpPr>
            <a:spLocks noGrp="1"/>
          </p:cNvSpPr>
          <p:nvPr>
            <p:ph type="ftr" sz="quarter" idx="11"/>
          </p:nvPr>
        </p:nvSpPr>
        <p:spPr/>
        <p:txBody>
          <a:bodyPr/>
          <a:lstStyle/>
          <a:p>
            <a:pPr>
              <a:defRPr/>
            </a:pPr>
            <a:r>
              <a:rPr lang="ru-RU"/>
              <a:t>Осиновская ДСЗН города Москвы</a:t>
            </a:r>
          </a:p>
        </p:txBody>
      </p:sp>
      <p:pic>
        <p:nvPicPr>
          <p:cNvPr id="17414" name="Picture 3" descr="J:\DCIM\100_PANA\P1000597.JPG"/>
          <p:cNvPicPr>
            <a:picLocks noChangeAspect="1" noChangeArrowheads="1"/>
          </p:cNvPicPr>
          <p:nvPr/>
        </p:nvPicPr>
        <p:blipFill>
          <a:blip r:embed="rId4">
            <a:extLst>
              <a:ext uri="{28A0092B-C50C-407E-A947-70E740481C1C}">
                <a14:useLocalDpi xmlns:a14="http://schemas.microsoft.com/office/drawing/2010/main" val="0"/>
              </a:ext>
            </a:extLst>
          </a:blip>
          <a:srcRect l="13487" r="13489" b="4939"/>
          <a:stretch>
            <a:fillRect/>
          </a:stretch>
        </p:blipFill>
        <p:spPr bwMode="auto">
          <a:xfrm>
            <a:off x="583222" y="1412776"/>
            <a:ext cx="2908789"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98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1049216" y="1052514"/>
            <a:ext cx="7910146" cy="1296987"/>
          </a:xfr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ru-RU" sz="2800" b="1" dirty="0" smtClean="0">
                <a:solidFill>
                  <a:srgbClr val="C00000"/>
                </a:solidFill>
              </a:rPr>
              <a:t>Основные требования к содержанию раздела  МОДИ  в задании на проектирование</a:t>
            </a:r>
          </a:p>
        </p:txBody>
      </p:sp>
      <p:sp>
        <p:nvSpPr>
          <p:cNvPr id="2" name="Загнутый угол 1"/>
          <p:cNvSpPr/>
          <p:nvPr/>
        </p:nvSpPr>
        <p:spPr>
          <a:xfrm>
            <a:off x="2483827" y="2420938"/>
            <a:ext cx="6264519" cy="3751262"/>
          </a:xfrm>
          <a:prstGeom prst="foldedCorner">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400" b="1" dirty="0">
              <a:solidFill>
                <a:schemeClr val="tx1"/>
              </a:solidFill>
            </a:endParaRPr>
          </a:p>
          <a:p>
            <a:pPr>
              <a:defRPr/>
            </a:pPr>
            <a:r>
              <a:rPr lang="ru-RU" sz="2400" dirty="0">
                <a:solidFill>
                  <a:schemeClr val="tx1"/>
                </a:solidFill>
              </a:rPr>
              <a:t>Предусмотреть комплекс мер по обеспечению беспрепятственного доступа и передвижения для инвалидов и других лиц с ограничениями жизнедеятельности.</a:t>
            </a:r>
          </a:p>
          <a:p>
            <a:pPr>
              <a:defRPr/>
            </a:pPr>
            <a:endParaRPr lang="ru-RU" sz="2400" dirty="0">
              <a:solidFill>
                <a:schemeClr val="tx1"/>
              </a:solidFill>
            </a:endParaRPr>
          </a:p>
          <a:p>
            <a:pPr>
              <a:defRPr/>
            </a:pPr>
            <a:r>
              <a:rPr lang="ru-RU" sz="2000" i="1" dirty="0">
                <a:solidFill>
                  <a:srgbClr val="C00000"/>
                </a:solidFill>
              </a:rPr>
              <a:t>Возможны исключения</a:t>
            </a:r>
            <a:r>
              <a:rPr lang="ru-RU" sz="2000" i="1" dirty="0">
                <a:solidFill>
                  <a:schemeClr val="accent1"/>
                </a:solidFill>
              </a:rPr>
              <a:t>.</a:t>
            </a:r>
            <a:r>
              <a:rPr lang="ru-RU" sz="2000" i="1" dirty="0"/>
              <a:t> </a:t>
            </a:r>
          </a:p>
          <a:p>
            <a:pPr>
              <a:defRPr/>
            </a:pPr>
            <a:r>
              <a:rPr lang="ru-RU" sz="2000" i="1" dirty="0">
                <a:solidFill>
                  <a:schemeClr val="tx1"/>
                </a:solidFill>
              </a:rPr>
              <a:t>Например, гараж не надо</a:t>
            </a:r>
          </a:p>
          <a:p>
            <a:pPr>
              <a:defRPr/>
            </a:pPr>
            <a:r>
              <a:rPr lang="ru-RU" sz="2000" i="1" dirty="0">
                <a:solidFill>
                  <a:schemeClr val="tx1"/>
                </a:solidFill>
              </a:rPr>
              <a:t> адаптировать для слепых. Можно исключить требования по доступу инвалидов на опасные производственные объекты, режимные объекты без доступа посетителей</a:t>
            </a:r>
            <a:endParaRPr lang="ru-RU" sz="2400" dirty="0">
              <a:solidFill>
                <a:schemeClr val="tx1"/>
              </a:solidFill>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l="33984" t="19531" r="17773" b="8594"/>
          <a:stretch>
            <a:fillRect/>
          </a:stretch>
        </p:blipFill>
        <p:spPr bwMode="auto">
          <a:xfrm>
            <a:off x="338504" y="2924176"/>
            <a:ext cx="2145323"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378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539262" y="2420938"/>
            <a:ext cx="4174881" cy="3814762"/>
            <a:chOff x="2033" y="385"/>
            <a:chExt cx="8122" cy="7091"/>
          </a:xfrm>
        </p:grpSpPr>
        <p:sp>
          <p:nvSpPr>
            <p:cNvPr id="19470" name="AutoShape 4"/>
            <p:cNvSpPr>
              <a:spLocks noChangeArrowheads="1"/>
            </p:cNvSpPr>
            <p:nvPr/>
          </p:nvSpPr>
          <p:spPr bwMode="auto">
            <a:xfrm>
              <a:off x="2033" y="385"/>
              <a:ext cx="8122" cy="7091"/>
            </a:xfrm>
            <a:prstGeom prst="flowChartOr">
              <a:avLst/>
            </a:prstGeom>
            <a:solidFill>
              <a:srgbClr val="FFFFFF"/>
            </a:solidFill>
            <a:ln w="57150">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ru-RU" altLang="ru-RU" sz="1800"/>
            </a:p>
          </p:txBody>
        </p:sp>
        <p:pic>
          <p:nvPicPr>
            <p:cNvPr id="19471" name="Picture 6"/>
            <p:cNvPicPr>
              <a:picLocks noChangeAspect="1" noChangeArrowheads="1"/>
            </p:cNvPicPr>
            <p:nvPr/>
          </p:nvPicPr>
          <p:blipFill>
            <a:blip r:embed="rId2">
              <a:extLst>
                <a:ext uri="{28A0092B-C50C-407E-A947-70E740481C1C}">
                  <a14:useLocalDpi xmlns:a14="http://schemas.microsoft.com/office/drawing/2010/main" val="0"/>
                </a:ext>
              </a:extLst>
            </a:blip>
            <a:srcRect l="15361" r="9697" b="9718"/>
            <a:stretch>
              <a:fillRect/>
            </a:stretch>
          </p:blipFill>
          <p:spPr bwMode="auto">
            <a:xfrm>
              <a:off x="6516" y="1111"/>
              <a:ext cx="2317" cy="1951"/>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72" name="Picture 7"/>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3794" y="1115"/>
              <a:ext cx="2171" cy="198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8"/>
            <p:cNvSpPr txBox="1">
              <a:spLocks noChangeArrowheads="1"/>
            </p:cNvSpPr>
            <p:nvPr/>
          </p:nvSpPr>
          <p:spPr bwMode="auto">
            <a:xfrm>
              <a:off x="3712" y="3507"/>
              <a:ext cx="4764" cy="1027"/>
            </a:xfrm>
            <a:prstGeom prst="rect">
              <a:avLst/>
            </a:prstGeom>
            <a:solidFill>
              <a:schemeClr val="accent1">
                <a:lumMod val="60000"/>
                <a:lumOff val="40000"/>
              </a:schemeClr>
            </a:solidFill>
            <a:ln w="57150">
              <a:solidFill>
                <a:srgbClr val="FF0000"/>
              </a:solidFill>
              <a:miter lim="800000"/>
              <a:headEnd/>
              <a:tailEnd/>
            </a:ln>
          </p:spPr>
          <p:txBody>
            <a:bodyPr/>
            <a:lstStyle/>
            <a:p>
              <a:pPr>
                <a:spcAft>
                  <a:spcPts val="1000"/>
                </a:spcAft>
                <a:defRPr/>
              </a:pPr>
              <a:r>
                <a:rPr lang="ru-RU" sz="1600" b="1" dirty="0"/>
                <a:t>  </a:t>
              </a:r>
              <a:r>
                <a:rPr lang="ru-RU" sz="2000" b="1" dirty="0"/>
                <a:t>Доступный объект</a:t>
              </a:r>
              <a:endParaRPr lang="ru-RU" sz="2000" dirty="0"/>
            </a:p>
          </p:txBody>
        </p:sp>
        <p:pic>
          <p:nvPicPr>
            <p:cNvPr id="19474" name="Picture 12"/>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375" y="4936"/>
              <a:ext cx="1842" cy="182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75" name="Picture 13"/>
            <p:cNvPicPr>
              <a:picLocks noChangeAspect="1" noChangeArrowheads="1"/>
            </p:cNvPicPr>
            <p:nvPr/>
          </p:nvPicPr>
          <p:blipFill>
            <a:blip r:embed="rId5">
              <a:extLst>
                <a:ext uri="{28A0092B-C50C-407E-A947-70E740481C1C}">
                  <a14:useLocalDpi xmlns:a14="http://schemas.microsoft.com/office/drawing/2010/main" val="0"/>
                </a:ext>
              </a:extLst>
            </a:blip>
            <a:srcRect l="12437" t="12360" r="15016" b="11745"/>
            <a:stretch>
              <a:fillRect/>
            </a:stretch>
          </p:blipFill>
          <p:spPr bwMode="auto">
            <a:xfrm>
              <a:off x="3994" y="4668"/>
              <a:ext cx="1821" cy="17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0722" name="Rectangle 17"/>
          <p:cNvSpPr>
            <a:spLocks noChangeArrowheads="1"/>
          </p:cNvSpPr>
          <p:nvPr/>
        </p:nvSpPr>
        <p:spPr bwMode="auto">
          <a:xfrm>
            <a:off x="4970585" y="2708275"/>
            <a:ext cx="3755781" cy="33861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2000" b="1" dirty="0"/>
              <a:t>Приложение В</a:t>
            </a:r>
          </a:p>
          <a:p>
            <a:pPr>
              <a:defRPr/>
            </a:pPr>
            <a:r>
              <a:rPr lang="ru-RU" sz="2000" dirty="0"/>
              <a:t> </a:t>
            </a:r>
            <a:r>
              <a:rPr lang="ru-RU" b="1" dirty="0"/>
              <a:t>МАТЕРИАЛЫ К РАСЧЕТУ УРОВНЯ ПОЖАРНОЙ БЕЗОПАСНОСТИ</a:t>
            </a:r>
          </a:p>
          <a:p>
            <a:pPr>
              <a:defRPr/>
            </a:pPr>
            <a:r>
              <a:rPr lang="ru-RU" b="1" dirty="0"/>
              <a:t>МАЛОМОБИЛЬНЫХ ГРУПП НАСЕЛЕНИЯ</a:t>
            </a:r>
          </a:p>
          <a:p>
            <a:pPr>
              <a:defRPr/>
            </a:pPr>
            <a:r>
              <a:rPr lang="ru-RU" sz="2000" dirty="0"/>
              <a:t> М1 -  глухие</a:t>
            </a:r>
          </a:p>
          <a:p>
            <a:pPr>
              <a:defRPr/>
            </a:pPr>
            <a:r>
              <a:rPr lang="ru-RU" sz="2000" dirty="0"/>
              <a:t>М2 – с недостатками зрения и пожилые</a:t>
            </a:r>
          </a:p>
          <a:p>
            <a:pPr>
              <a:defRPr/>
            </a:pPr>
            <a:r>
              <a:rPr lang="ru-RU" sz="2000" dirty="0"/>
              <a:t>М3 – </a:t>
            </a:r>
            <a:r>
              <a:rPr lang="ru-RU" sz="2000" dirty="0" err="1"/>
              <a:t>опорники</a:t>
            </a:r>
            <a:r>
              <a:rPr lang="ru-RU" sz="2000" dirty="0"/>
              <a:t>, использующие костыли, трости</a:t>
            </a:r>
          </a:p>
          <a:p>
            <a:pPr>
              <a:defRPr/>
            </a:pPr>
            <a:r>
              <a:rPr lang="ru-RU" sz="2000" dirty="0"/>
              <a:t>М4- колясочники</a:t>
            </a:r>
            <a:endParaRPr lang="ru-RU" sz="1600" dirty="0"/>
          </a:p>
        </p:txBody>
      </p:sp>
      <p:sp>
        <p:nvSpPr>
          <p:cNvPr id="19460" name="Rectangle 17"/>
          <p:cNvSpPr>
            <a:spLocks noChangeArrowheads="1"/>
          </p:cNvSpPr>
          <p:nvPr/>
        </p:nvSpPr>
        <p:spPr bwMode="auto">
          <a:xfrm>
            <a:off x="3924300" y="4630708"/>
            <a:ext cx="534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000"/>
              <a:t>М1</a:t>
            </a:r>
          </a:p>
        </p:txBody>
      </p:sp>
      <p:sp>
        <p:nvSpPr>
          <p:cNvPr id="19461" name="Rectangle 18"/>
          <p:cNvSpPr>
            <a:spLocks noChangeArrowheads="1"/>
          </p:cNvSpPr>
          <p:nvPr/>
        </p:nvSpPr>
        <p:spPr bwMode="auto">
          <a:xfrm>
            <a:off x="826477" y="4636264"/>
            <a:ext cx="534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000"/>
              <a:t>М2</a:t>
            </a:r>
            <a:endParaRPr lang="ru-RU" altLang="ru-RU" sz="1800"/>
          </a:p>
        </p:txBody>
      </p:sp>
      <p:sp>
        <p:nvSpPr>
          <p:cNvPr id="19462" name="Rectangle 19"/>
          <p:cNvSpPr>
            <a:spLocks noChangeArrowheads="1"/>
          </p:cNvSpPr>
          <p:nvPr/>
        </p:nvSpPr>
        <p:spPr bwMode="auto">
          <a:xfrm>
            <a:off x="3924300" y="3844102"/>
            <a:ext cx="534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000"/>
              <a:t>М3</a:t>
            </a:r>
            <a:endParaRPr lang="ru-RU" altLang="ru-RU" sz="1800"/>
          </a:p>
        </p:txBody>
      </p:sp>
      <p:sp>
        <p:nvSpPr>
          <p:cNvPr id="19463" name="Rectangle 20"/>
          <p:cNvSpPr>
            <a:spLocks noChangeArrowheads="1"/>
          </p:cNvSpPr>
          <p:nvPr/>
        </p:nvSpPr>
        <p:spPr bwMode="auto">
          <a:xfrm>
            <a:off x="826477" y="3792539"/>
            <a:ext cx="62718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ru-RU" altLang="ru-RU" sz="2000"/>
              <a:t>М4</a:t>
            </a:r>
          </a:p>
        </p:txBody>
      </p:sp>
      <p:sp>
        <p:nvSpPr>
          <p:cNvPr id="3" name="Заголовок 2"/>
          <p:cNvSpPr>
            <a:spLocks noGrp="1"/>
          </p:cNvSpPr>
          <p:nvPr>
            <p:ph type="title"/>
          </p:nvPr>
        </p:nvSpPr>
        <p:spPr>
          <a:xfrm>
            <a:off x="1513743" y="1268414"/>
            <a:ext cx="6646985" cy="936625"/>
          </a:xfr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ru-RU" sz="2800" b="1" dirty="0">
                <a:solidFill>
                  <a:srgbClr val="C00000"/>
                </a:solidFill>
              </a:rPr>
              <a:t>Группы </a:t>
            </a:r>
            <a:r>
              <a:rPr lang="ru-RU" sz="2800" b="1" dirty="0" smtClean="0">
                <a:solidFill>
                  <a:srgbClr val="C00000"/>
                </a:solidFill>
              </a:rPr>
              <a:t>мобильности по СНиП 35-01-2001</a:t>
            </a:r>
            <a:endParaRPr lang="ru-RU" sz="2800" b="1" dirty="0">
              <a:solidFill>
                <a:srgbClr val="C00000"/>
              </a:solidFill>
            </a:endParaRPr>
          </a:p>
        </p:txBody>
      </p:sp>
      <p:sp>
        <p:nvSpPr>
          <p:cNvPr id="16" name="Footer Placeholder 15"/>
          <p:cNvSpPr>
            <a:spLocks noGrp="1"/>
          </p:cNvSpPr>
          <p:nvPr>
            <p:ph type="ftr" sz="quarter" idx="11"/>
          </p:nvPr>
        </p:nvSpPr>
        <p:spPr/>
        <p:txBody>
          <a:bodyPr/>
          <a:lstStyle/>
          <a:p>
            <a:pPr>
              <a:defRPr/>
            </a:pPr>
            <a:r>
              <a:rPr lang="ru-RU"/>
              <a:t>Осиновская ДСЗН города Москвы</a:t>
            </a:r>
          </a:p>
        </p:txBody>
      </p:sp>
      <p:sp>
        <p:nvSpPr>
          <p:cNvPr id="19466" name="TextBox 16"/>
          <p:cNvSpPr txBox="1">
            <a:spLocks noChangeArrowheads="1"/>
          </p:cNvSpPr>
          <p:nvPr/>
        </p:nvSpPr>
        <p:spPr bwMode="auto">
          <a:xfrm>
            <a:off x="899746" y="3357563"/>
            <a:ext cx="50409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К</a:t>
            </a:r>
          </a:p>
        </p:txBody>
      </p:sp>
      <p:sp>
        <p:nvSpPr>
          <p:cNvPr id="19467" name="TextBox 17"/>
          <p:cNvSpPr txBox="1">
            <a:spLocks noChangeArrowheads="1"/>
          </p:cNvSpPr>
          <p:nvPr/>
        </p:nvSpPr>
        <p:spPr bwMode="auto">
          <a:xfrm>
            <a:off x="3996104" y="3429000"/>
            <a:ext cx="43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О</a:t>
            </a:r>
          </a:p>
        </p:txBody>
      </p:sp>
      <p:sp>
        <p:nvSpPr>
          <p:cNvPr id="19468" name="TextBox 18"/>
          <p:cNvSpPr txBox="1">
            <a:spLocks noChangeArrowheads="1"/>
          </p:cNvSpPr>
          <p:nvPr/>
        </p:nvSpPr>
        <p:spPr bwMode="auto">
          <a:xfrm>
            <a:off x="971550" y="5084763"/>
            <a:ext cx="43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С</a:t>
            </a:r>
          </a:p>
        </p:txBody>
      </p:sp>
      <p:sp>
        <p:nvSpPr>
          <p:cNvPr id="19469" name="TextBox 19"/>
          <p:cNvSpPr txBox="1">
            <a:spLocks noChangeArrowheads="1"/>
          </p:cNvSpPr>
          <p:nvPr/>
        </p:nvSpPr>
        <p:spPr bwMode="auto">
          <a:xfrm>
            <a:off x="3924300" y="5084763"/>
            <a:ext cx="35902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000" b="1"/>
              <a:t>Г</a:t>
            </a:r>
          </a:p>
        </p:txBody>
      </p:sp>
    </p:spTree>
    <p:extLst>
      <p:ext uri="{BB962C8B-B14F-4D97-AF65-F5344CB8AC3E}">
        <p14:creationId xmlns:p14="http://schemas.microsoft.com/office/powerpoint/2010/main" val="136887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герб России"/>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317989" y="2060576"/>
            <a:ext cx="1069731" cy="1152525"/>
          </a:xfrm>
        </p:spPr>
      </p:pic>
      <p:sp>
        <p:nvSpPr>
          <p:cNvPr id="20483" name="Rectangle 3"/>
          <p:cNvSpPr>
            <a:spLocks noGrp="1"/>
          </p:cNvSpPr>
          <p:nvPr>
            <p:ph idx="1"/>
          </p:nvPr>
        </p:nvSpPr>
        <p:spPr>
          <a:xfrm>
            <a:off x="457200" y="3357563"/>
            <a:ext cx="8229600" cy="2768600"/>
          </a:xfrm>
          <a:solidFill>
            <a:schemeClr val="bg1"/>
          </a:solidFill>
        </p:spPr>
        <p:txBody>
          <a:bodyPr/>
          <a:lstStyle/>
          <a:p>
            <a:pPr>
              <a:buFont typeface="Arial" charset="0"/>
              <a:buNone/>
            </a:pPr>
            <a:r>
              <a:rPr lang="ru-RU" altLang="ru-RU" sz="2000" smtClean="0"/>
              <a:t>Распоряжение Правительства РФ от </a:t>
            </a:r>
            <a:r>
              <a:rPr lang="ru-RU" altLang="ru-RU" sz="2000" smtClean="0">
                <a:solidFill>
                  <a:srgbClr val="FF0000"/>
                </a:solidFill>
              </a:rPr>
              <a:t>21.06.2010 г. № 1047-р</a:t>
            </a:r>
          </a:p>
          <a:p>
            <a:r>
              <a:rPr lang="ru-RU" altLang="ru-RU" sz="2000" smtClean="0"/>
              <a:t>В соответствии с частью 3 статьи 42 Федерального закона "Технический регламент о безопасности зданий и сооружений" </a:t>
            </a:r>
            <a:r>
              <a:rPr lang="ru-RU" altLang="ru-RU" sz="2000" b="1" smtClean="0"/>
              <a:t>утвердить прилагаемый перечень национальных стандартов и сводов правил</a:t>
            </a:r>
            <a:r>
              <a:rPr lang="ru-RU" altLang="ru-RU" sz="2000" smtClean="0"/>
              <a:t> (частей таких стандартов и сводов правил), в результате применения которых </a:t>
            </a:r>
            <a:r>
              <a:rPr lang="ru-RU" altLang="ru-RU" sz="2000" smtClean="0">
                <a:solidFill>
                  <a:srgbClr val="C00000"/>
                </a:solidFill>
              </a:rPr>
              <a:t>на обязательной основе </a:t>
            </a:r>
            <a:r>
              <a:rPr lang="ru-RU" altLang="ru-RU" sz="2000" smtClean="0"/>
              <a:t>обеспечивается соблюдение требований Федерального закона "Технический регламент о безопасности зданий и сооружений".</a:t>
            </a:r>
          </a:p>
        </p:txBody>
      </p:sp>
      <p:sp>
        <p:nvSpPr>
          <p:cNvPr id="20484" name="Rectangle 9"/>
          <p:cNvSpPr>
            <a:spLocks noGrp="1"/>
          </p:cNvSpPr>
          <p:nvPr>
            <p:ph idx="4294967295"/>
          </p:nvPr>
        </p:nvSpPr>
        <p:spPr>
          <a:xfrm>
            <a:off x="1714500" y="1773239"/>
            <a:ext cx="6852138" cy="1368425"/>
          </a:xfrm>
          <a:solidFill>
            <a:schemeClr val="bg1"/>
          </a:solidFill>
        </p:spPr>
        <p:txBody>
          <a:bodyPr/>
          <a:lstStyle/>
          <a:p>
            <a:pPr algn="ctr">
              <a:buFont typeface="Arial" charset="0"/>
              <a:buNone/>
            </a:pPr>
            <a:r>
              <a:rPr lang="ru-RU" altLang="ru-RU" sz="2400" b="1" smtClean="0">
                <a:solidFill>
                  <a:srgbClr val="C00000"/>
                </a:solidFill>
              </a:rPr>
              <a:t>ТЕХНИЧЕСКИЙ РЕГЛАМЕНТ О БЕЗОПАСНОСТИ  ЗДАНИЙ И СООРУЖЕНИЙ</a:t>
            </a:r>
          </a:p>
          <a:p>
            <a:pPr algn="ctr">
              <a:buFont typeface="Arial" charset="0"/>
              <a:buNone/>
            </a:pPr>
            <a:r>
              <a:rPr lang="ru-RU" altLang="ru-RU" sz="2400" b="1" smtClean="0"/>
              <a:t>           от 30 декабря 2009 года N 384-ФЗ</a:t>
            </a:r>
          </a:p>
        </p:txBody>
      </p:sp>
      <p:sp>
        <p:nvSpPr>
          <p:cNvPr id="6" name="Footer Placeholder 5"/>
          <p:cNvSpPr>
            <a:spLocks noGrp="1"/>
          </p:cNvSpPr>
          <p:nvPr>
            <p:ph type="ftr" sz="quarter" idx="4294967295"/>
          </p:nvPr>
        </p:nvSpPr>
        <p:spPr/>
        <p:txBody>
          <a:bodyPr/>
          <a:lstStyle/>
          <a:p>
            <a:pPr>
              <a:defRPr/>
            </a:pPr>
            <a:r>
              <a:rPr lang="ru-RU">
                <a:solidFill>
                  <a:prstClr val="black">
                    <a:tint val="75000"/>
                  </a:prstClr>
                </a:solidFill>
              </a:rPr>
              <a:t>Осиновская ДСЗН города Москвы</a:t>
            </a:r>
          </a:p>
        </p:txBody>
      </p:sp>
    </p:spTree>
    <p:extLst>
      <p:ext uri="{BB962C8B-B14F-4D97-AF65-F5344CB8AC3E}">
        <p14:creationId xmlns:p14="http://schemas.microsoft.com/office/powerpoint/2010/main" val="216976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1338" y="1557338"/>
            <a:ext cx="8229600" cy="944562"/>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ru-RU" sz="3200" b="1" dirty="0" smtClean="0">
                <a:solidFill>
                  <a:srgbClr val="C00000"/>
                </a:solidFill>
                <a:latin typeface="+mj-lt"/>
              </a:rPr>
              <a:t>Нормативные ссылки в разделе МОДИ</a:t>
            </a:r>
          </a:p>
        </p:txBody>
      </p:sp>
      <p:sp>
        <p:nvSpPr>
          <p:cNvPr id="31746" name="Content Placeholder 2"/>
          <p:cNvSpPr>
            <a:spLocks noGrp="1"/>
          </p:cNvSpPr>
          <p:nvPr>
            <p:ph idx="1"/>
          </p:nvPr>
        </p:nvSpPr>
        <p:spPr>
          <a:xfrm>
            <a:off x="467458" y="2636838"/>
            <a:ext cx="8229600" cy="3251200"/>
          </a:xfr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Font typeface="Arial" charset="0"/>
              <a:buNone/>
              <a:defRPr/>
            </a:pPr>
            <a:r>
              <a:rPr lang="ru-RU" sz="2400" dirty="0" smtClean="0">
                <a:solidFill>
                  <a:schemeClr val="tx1"/>
                </a:solidFill>
              </a:rPr>
              <a:t>В связи с выходом технических регламентов многие строительные нормативы из обязательных переходят в раздел рекомендательных и выполняются на добровольной основе.</a:t>
            </a:r>
          </a:p>
          <a:p>
            <a:pPr marL="0" indent="0" eaLnBrk="1" hangingPunct="1">
              <a:buFont typeface="Arial" charset="0"/>
              <a:buNone/>
              <a:defRPr/>
            </a:pPr>
            <a:r>
              <a:rPr lang="ru-RU" sz="2400" dirty="0" smtClean="0">
                <a:solidFill>
                  <a:schemeClr val="tx1"/>
                </a:solidFill>
              </a:rPr>
              <a:t>Для соблюдения в обязательном порядке  и в полном объеме требований по доступности объектов в задания на проектирование включается требование о выполнении основных нормативных документов,  регламентирующих доступность здания и его отдельных элементов (лифтов, поручней, тактильных указателей и пр.).</a:t>
            </a:r>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61557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3931" y="1341439"/>
            <a:ext cx="8251581" cy="1195387"/>
          </a:xfrm>
          <a:solidFill>
            <a:schemeClr val="bg1"/>
          </a:solidFill>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ru-RU" sz="2400" b="1" dirty="0" smtClean="0">
                <a:solidFill>
                  <a:srgbClr val="C00000"/>
                </a:solidFill>
              </a:rPr>
              <a:t>Ссылки на нормативные и технические документы, используемые при подготовке проектной документации по разделу МОДИ</a:t>
            </a:r>
          </a:p>
        </p:txBody>
      </p:sp>
      <p:sp>
        <p:nvSpPr>
          <p:cNvPr id="32770" name="Content Placeholder 2"/>
          <p:cNvSpPr>
            <a:spLocks noGrp="1"/>
          </p:cNvSpPr>
          <p:nvPr>
            <p:ph idx="1"/>
          </p:nvPr>
        </p:nvSpPr>
        <p:spPr>
          <a:xfrm>
            <a:off x="383931" y="2781300"/>
            <a:ext cx="8280889" cy="3455988"/>
          </a:xfrm>
          <a:solidFill>
            <a:schemeClr val="bg1"/>
          </a:solidFill>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eaLnBrk="1" hangingPunct="1">
              <a:buFont typeface="Arial" charset="0"/>
              <a:buNone/>
              <a:defRPr/>
            </a:pPr>
            <a:r>
              <a:rPr lang="ru-RU" sz="2000" b="1" dirty="0" smtClean="0"/>
              <a:t>При проектировании руководствоваться: </a:t>
            </a:r>
          </a:p>
          <a:p>
            <a:pPr eaLnBrk="1" hangingPunct="1">
              <a:buClr>
                <a:schemeClr val="accent2">
                  <a:lumMod val="75000"/>
                </a:schemeClr>
              </a:buClr>
              <a:buFont typeface="Wingdings" pitchFamily="2" charset="2"/>
              <a:buChar char="q"/>
              <a:defRPr/>
            </a:pPr>
            <a:r>
              <a:rPr lang="ru-RU" sz="2000" b="1" dirty="0" smtClean="0">
                <a:solidFill>
                  <a:srgbClr val="C00000"/>
                </a:solidFill>
              </a:rPr>
              <a:t>СНиП 35-01-2001 </a:t>
            </a:r>
            <a:r>
              <a:rPr lang="ru-RU" sz="2000" dirty="0" smtClean="0"/>
              <a:t>«Доступность зданий и сооружений для маломобильных групп населения», </a:t>
            </a:r>
          </a:p>
          <a:p>
            <a:pPr eaLnBrk="1" hangingPunct="1">
              <a:buClr>
                <a:schemeClr val="accent2">
                  <a:lumMod val="75000"/>
                </a:schemeClr>
              </a:buClr>
              <a:buFont typeface="Wingdings" pitchFamily="2" charset="2"/>
              <a:buChar char="q"/>
              <a:defRPr/>
            </a:pPr>
            <a:r>
              <a:rPr lang="ru-RU" sz="2000" b="1" dirty="0" smtClean="0">
                <a:solidFill>
                  <a:srgbClr val="C00000"/>
                </a:solidFill>
              </a:rPr>
              <a:t>СП 35-101-2001, СП 35-103-2001</a:t>
            </a:r>
            <a:r>
              <a:rPr lang="ru-RU" sz="2000" dirty="0" smtClean="0">
                <a:solidFill>
                  <a:srgbClr val="C00000"/>
                </a:solidFill>
              </a:rPr>
              <a:t>, </a:t>
            </a:r>
            <a:r>
              <a:rPr lang="ru-RU" sz="2000" b="1" dirty="0" smtClean="0">
                <a:solidFill>
                  <a:srgbClr val="C00000"/>
                </a:solidFill>
              </a:rPr>
              <a:t>СП 35-102-2001</a:t>
            </a:r>
            <a:endParaRPr lang="ru-RU" sz="2000" dirty="0" smtClean="0">
              <a:solidFill>
                <a:srgbClr val="C00000"/>
              </a:solidFill>
            </a:endParaRPr>
          </a:p>
          <a:p>
            <a:pPr eaLnBrk="1" hangingPunct="1">
              <a:buClr>
                <a:schemeClr val="accent2">
                  <a:lumMod val="75000"/>
                </a:schemeClr>
              </a:buClr>
              <a:buFont typeface="Wingdings" pitchFamily="2" charset="2"/>
              <a:buChar char="q"/>
              <a:defRPr/>
            </a:pPr>
            <a:r>
              <a:rPr lang="ru-RU" sz="2000" b="1" dirty="0" smtClean="0">
                <a:solidFill>
                  <a:srgbClr val="C00000"/>
                </a:solidFill>
              </a:rPr>
              <a:t>ГОСТ Р 51631-2008 </a:t>
            </a:r>
            <a:r>
              <a:rPr lang="ru-RU" sz="2000" dirty="0" smtClean="0"/>
              <a:t>«Лифты пассажирские. Технические требования доступности, включая доступность для инвалидов и других маломобильных групп населения», </a:t>
            </a:r>
          </a:p>
          <a:p>
            <a:pPr eaLnBrk="1" hangingPunct="1">
              <a:buClr>
                <a:schemeClr val="accent2">
                  <a:lumMod val="75000"/>
                </a:schemeClr>
              </a:buClr>
              <a:buFont typeface="Wingdings" pitchFamily="2" charset="2"/>
              <a:buChar char="q"/>
              <a:defRPr/>
            </a:pPr>
            <a:r>
              <a:rPr lang="ru-RU" sz="2000" b="1" dirty="0" smtClean="0">
                <a:solidFill>
                  <a:srgbClr val="C00000"/>
                </a:solidFill>
              </a:rPr>
              <a:t>ГОСТ Р 52131-2003 </a:t>
            </a:r>
            <a:r>
              <a:rPr lang="ru-RU" sz="2000" dirty="0" smtClean="0"/>
              <a:t>«Средства отображения информации знаковые для инвалидов», </a:t>
            </a:r>
          </a:p>
          <a:p>
            <a:pPr eaLnBrk="1" hangingPunct="1">
              <a:buClr>
                <a:schemeClr val="accent2">
                  <a:lumMod val="75000"/>
                </a:schemeClr>
              </a:buClr>
              <a:buFont typeface="Wingdings" pitchFamily="2" charset="2"/>
              <a:buChar char="q"/>
              <a:defRPr/>
            </a:pPr>
            <a:r>
              <a:rPr lang="ru-RU" sz="2000" b="1" dirty="0" smtClean="0">
                <a:solidFill>
                  <a:srgbClr val="C00000"/>
                </a:solidFill>
              </a:rPr>
              <a:t>ГОСТ Р 51671-2000 </a:t>
            </a:r>
            <a:r>
              <a:rPr lang="ru-RU" sz="2000" dirty="0" smtClean="0"/>
              <a:t>«Средства связи и информации технические общего пользования, доступные для инвалидов. Классификация. Требования доступности и безопасности», </a:t>
            </a:r>
          </a:p>
          <a:p>
            <a:pPr eaLnBrk="1" hangingPunct="1">
              <a:buClr>
                <a:schemeClr val="accent2">
                  <a:lumMod val="75000"/>
                </a:schemeClr>
              </a:buClr>
              <a:buFont typeface="Wingdings" pitchFamily="2" charset="2"/>
              <a:buChar char="q"/>
              <a:defRPr/>
            </a:pPr>
            <a:r>
              <a:rPr lang="ru-RU" sz="2000" b="1" dirty="0" smtClean="0">
                <a:solidFill>
                  <a:srgbClr val="C00000"/>
                </a:solidFill>
              </a:rPr>
              <a:t>ГОСТ  Р 52875-2007 </a:t>
            </a:r>
            <a:r>
              <a:rPr lang="ru-RU" sz="2000" dirty="0" smtClean="0"/>
              <a:t>«Указатели тактильные наземные для инвалидов по зрению. Технические требования»</a:t>
            </a:r>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274507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763688" y="827087"/>
            <a:ext cx="6954715" cy="1658938"/>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hangingPunct="1">
              <a:defRPr/>
            </a:pPr>
            <a:r>
              <a:rPr lang="ru-RU" sz="2400" dirty="0" smtClean="0">
                <a:solidFill>
                  <a:srgbClr val="C00000"/>
                </a:solidFill>
              </a:rPr>
              <a:t>Руководящий документ системы РДС 35-201-99 "Порядок реализации требований доступности для инвалидов к объектам социальной инфраструктуры»</a:t>
            </a:r>
            <a:r>
              <a:rPr lang="ru-RU" sz="2000" dirty="0" smtClean="0">
                <a:solidFill>
                  <a:srgbClr val="C00000"/>
                </a:solidFill>
              </a:rPr>
              <a:t/>
            </a:r>
            <a:br>
              <a:rPr lang="ru-RU" sz="2000" dirty="0" smtClean="0">
                <a:solidFill>
                  <a:srgbClr val="C00000"/>
                </a:solidFill>
              </a:rPr>
            </a:br>
            <a:r>
              <a:rPr lang="ru-RU" sz="1800" i="1" dirty="0" smtClean="0">
                <a:solidFill>
                  <a:srgbClr val="C00000"/>
                </a:solidFill>
              </a:rPr>
              <a:t>(утв. постановлением Госстроя РФ и Минтруда РФ)</a:t>
            </a:r>
            <a:endParaRPr lang="ru-RU" dirty="0" smtClean="0">
              <a:solidFill>
                <a:srgbClr val="C00000"/>
              </a:solidFill>
            </a:endParaRPr>
          </a:p>
        </p:txBody>
      </p:sp>
      <p:sp>
        <p:nvSpPr>
          <p:cNvPr id="22530" name="Content Placeholder 2"/>
          <p:cNvSpPr>
            <a:spLocks noGrp="1"/>
          </p:cNvSpPr>
          <p:nvPr>
            <p:ph idx="1"/>
          </p:nvPr>
        </p:nvSpPr>
        <p:spPr>
          <a:xfrm>
            <a:off x="539262" y="3213101"/>
            <a:ext cx="8229600" cy="2663825"/>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buFont typeface="Arial" charset="0"/>
              <a:buNone/>
              <a:defRPr/>
            </a:pPr>
            <a:r>
              <a:rPr lang="ru-RU" sz="2800" dirty="0" smtClean="0"/>
              <a:t>пункт </a:t>
            </a:r>
            <a:r>
              <a:rPr lang="ru-RU" sz="2000" b="1" dirty="0" smtClean="0"/>
              <a:t>5. Оформление и выдача исходно-разрешительной документации, в том числе заданий на проектирование застройки, АПЗ и </a:t>
            </a:r>
            <a:r>
              <a:rPr lang="ru-RU" sz="2000" b="1" dirty="0" smtClean="0">
                <a:solidFill>
                  <a:srgbClr val="C00000"/>
                </a:solidFill>
              </a:rPr>
              <a:t>заданий на проектирование объектов  социальной инфраструктуры</a:t>
            </a:r>
            <a:r>
              <a:rPr lang="ru-RU" sz="2000" b="1" dirty="0" smtClean="0"/>
              <a:t>, не допускаются </a:t>
            </a:r>
            <a:r>
              <a:rPr lang="ru-RU" sz="2000" b="1" dirty="0" smtClean="0">
                <a:solidFill>
                  <a:srgbClr val="C00000"/>
                </a:solidFill>
              </a:rPr>
              <a:t>без согласования с местным органом  социальной защиты </a:t>
            </a:r>
            <a:r>
              <a:rPr lang="ru-RU" sz="2000" b="1" dirty="0" smtClean="0"/>
              <a:t>населения в случаях, когда требования действующих нормативных  актов в части доступности для инвалидов объектов социальной инфраструктуры не могут быть выполнены в полном объеме по тем или иным причинам.</a:t>
            </a:r>
            <a:endParaRPr lang="ru-RU" sz="28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5125" name="Picture 2" descr="Картинка 1 из 9595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38" y="1844675"/>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005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3733800" y="2895600"/>
            <a:ext cx="2375389" cy="1606550"/>
          </a:xfrm>
          <a:prstGeom prst="rect">
            <a:avLst/>
          </a:prstGeom>
          <a:solidFill>
            <a:srgbClr val="FFFFCC">
              <a:alpha val="98822"/>
            </a:srgbClr>
          </a:solidFill>
          <a:ln w="5715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a:t>Входная </a:t>
            </a:r>
          </a:p>
          <a:p>
            <a:pPr algn="ctr" eaLnBrk="1" hangingPunct="1">
              <a:spcBef>
                <a:spcPct val="0"/>
              </a:spcBef>
              <a:buFontTx/>
              <a:buNone/>
            </a:pPr>
            <a:r>
              <a:rPr lang="ru-RU" altLang="ru-RU" sz="2800"/>
              <a:t>группа</a:t>
            </a:r>
          </a:p>
        </p:txBody>
      </p:sp>
      <p:sp>
        <p:nvSpPr>
          <p:cNvPr id="23555" name="Rectangle 8"/>
          <p:cNvSpPr>
            <a:spLocks noChangeArrowheads="1"/>
          </p:cNvSpPr>
          <p:nvPr/>
        </p:nvSpPr>
        <p:spPr bwMode="auto">
          <a:xfrm>
            <a:off x="6400800" y="2895600"/>
            <a:ext cx="2286000" cy="1606550"/>
          </a:xfrm>
          <a:prstGeom prst="rect">
            <a:avLst/>
          </a:prstGeom>
          <a:solidFill>
            <a:schemeClr val="bg2"/>
          </a:solidFill>
          <a:ln w="7620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a:t>Пути </a:t>
            </a:r>
          </a:p>
          <a:p>
            <a:pPr algn="ctr" eaLnBrk="1" hangingPunct="1">
              <a:spcBef>
                <a:spcPct val="0"/>
              </a:spcBef>
              <a:buFontTx/>
              <a:buNone/>
            </a:pPr>
            <a:r>
              <a:rPr lang="ru-RU" altLang="ru-RU" sz="2800"/>
              <a:t>движения</a:t>
            </a:r>
          </a:p>
        </p:txBody>
      </p:sp>
      <p:sp>
        <p:nvSpPr>
          <p:cNvPr id="23556" name="Rectangle 9"/>
          <p:cNvSpPr>
            <a:spLocks noChangeArrowheads="1"/>
          </p:cNvSpPr>
          <p:nvPr/>
        </p:nvSpPr>
        <p:spPr bwMode="auto">
          <a:xfrm>
            <a:off x="468923" y="4868863"/>
            <a:ext cx="3094892" cy="1357312"/>
          </a:xfrm>
          <a:prstGeom prst="rect">
            <a:avLst/>
          </a:prstGeom>
          <a:solidFill>
            <a:srgbClr val="FFFFCC"/>
          </a:solidFill>
          <a:ln w="5715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a:t>Зона</a:t>
            </a:r>
          </a:p>
          <a:p>
            <a:pPr algn="ctr" eaLnBrk="1" hangingPunct="1">
              <a:spcBef>
                <a:spcPct val="0"/>
              </a:spcBef>
              <a:buFontTx/>
              <a:buNone/>
            </a:pPr>
            <a:r>
              <a:rPr lang="ru-RU" altLang="ru-RU" sz="2800"/>
              <a:t> обслуживания</a:t>
            </a:r>
          </a:p>
        </p:txBody>
      </p:sp>
      <p:sp>
        <p:nvSpPr>
          <p:cNvPr id="23557" name="Rectangle 10"/>
          <p:cNvSpPr>
            <a:spLocks noChangeArrowheads="1"/>
          </p:cNvSpPr>
          <p:nvPr/>
        </p:nvSpPr>
        <p:spPr bwMode="auto">
          <a:xfrm>
            <a:off x="3893527" y="4876801"/>
            <a:ext cx="2215662" cy="1349375"/>
          </a:xfrm>
          <a:prstGeom prst="rect">
            <a:avLst/>
          </a:prstGeom>
          <a:solidFill>
            <a:srgbClr val="DEF3FE"/>
          </a:solidFill>
          <a:ln w="5715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a:t>Санузел</a:t>
            </a:r>
            <a:endParaRPr lang="ru-RU" altLang="ru-RU" sz="3600"/>
          </a:p>
        </p:txBody>
      </p:sp>
      <p:sp>
        <p:nvSpPr>
          <p:cNvPr id="23558" name="Rectangle 12"/>
          <p:cNvSpPr>
            <a:spLocks noChangeArrowheads="1"/>
          </p:cNvSpPr>
          <p:nvPr/>
        </p:nvSpPr>
        <p:spPr bwMode="auto">
          <a:xfrm>
            <a:off x="6477001" y="4868864"/>
            <a:ext cx="2382715" cy="1368425"/>
          </a:xfrm>
          <a:prstGeom prst="rect">
            <a:avLst/>
          </a:prstGeom>
          <a:solidFill>
            <a:schemeClr val="bg2"/>
          </a:solidFill>
          <a:ln w="5715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400"/>
              <a:t>Средства </a:t>
            </a:r>
          </a:p>
          <a:p>
            <a:pPr algn="ctr" eaLnBrk="1" hangingPunct="1">
              <a:spcBef>
                <a:spcPct val="0"/>
              </a:spcBef>
              <a:buFontTx/>
              <a:buNone/>
            </a:pPr>
            <a:r>
              <a:rPr lang="ru-RU" altLang="ru-RU" sz="2400"/>
              <a:t>информации</a:t>
            </a:r>
          </a:p>
        </p:txBody>
      </p:sp>
      <p:sp>
        <p:nvSpPr>
          <p:cNvPr id="23559" name="Rectangle 11"/>
          <p:cNvSpPr>
            <a:spLocks noChangeArrowheads="1"/>
          </p:cNvSpPr>
          <p:nvPr/>
        </p:nvSpPr>
        <p:spPr bwMode="auto">
          <a:xfrm>
            <a:off x="756139" y="2852738"/>
            <a:ext cx="2460381" cy="1649412"/>
          </a:xfrm>
          <a:prstGeom prst="rect">
            <a:avLst/>
          </a:prstGeom>
          <a:solidFill>
            <a:srgbClr val="D2ECB6"/>
          </a:solidFill>
          <a:ln w="57150">
            <a:solidFill>
              <a:srgbClr val="C0000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2800"/>
              <a:t>Территория</a:t>
            </a:r>
          </a:p>
          <a:p>
            <a:pPr algn="ctr" eaLnBrk="1" hangingPunct="1">
              <a:spcBef>
                <a:spcPct val="0"/>
              </a:spcBef>
              <a:buFontTx/>
              <a:buNone/>
            </a:pPr>
            <a:r>
              <a:rPr lang="ru-RU" altLang="ru-RU" sz="2800" b="1"/>
              <a:t> </a:t>
            </a:r>
            <a:r>
              <a:rPr lang="ru-RU" altLang="ru-RU" sz="1800" b="1"/>
              <a:t>с</a:t>
            </a:r>
            <a:r>
              <a:rPr lang="ru-RU" altLang="ru-RU" sz="2800" b="1"/>
              <a:t> </a:t>
            </a:r>
            <a:r>
              <a:rPr lang="ru-RU" altLang="ru-RU" sz="1800" b="1"/>
              <a:t>автостоянкой</a:t>
            </a:r>
          </a:p>
          <a:p>
            <a:pPr algn="ctr" eaLnBrk="1" hangingPunct="1">
              <a:spcBef>
                <a:spcPct val="0"/>
              </a:spcBef>
              <a:buFontTx/>
              <a:buNone/>
            </a:pPr>
            <a:r>
              <a:rPr lang="ru-RU" altLang="ru-RU" sz="1800" b="1"/>
              <a:t> для транспорта</a:t>
            </a:r>
          </a:p>
          <a:p>
            <a:pPr algn="ctr" eaLnBrk="1" hangingPunct="1">
              <a:spcBef>
                <a:spcPct val="0"/>
              </a:spcBef>
              <a:buFontTx/>
              <a:buNone/>
            </a:pPr>
            <a:r>
              <a:rPr lang="ru-RU" altLang="ru-RU" sz="1800" b="1"/>
              <a:t> инвалидов</a:t>
            </a:r>
          </a:p>
        </p:txBody>
      </p:sp>
      <p:sp>
        <p:nvSpPr>
          <p:cNvPr id="33799" name="Rectangle 10"/>
          <p:cNvSpPr>
            <a:spLocks/>
          </p:cNvSpPr>
          <p:nvPr/>
        </p:nvSpPr>
        <p:spPr bwMode="auto">
          <a:xfrm>
            <a:off x="451338" y="620688"/>
            <a:ext cx="8217877" cy="2087587"/>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3600" b="1" dirty="0"/>
              <a:t> </a:t>
            </a:r>
            <a:r>
              <a:rPr lang="ru-RU" sz="2400" b="1" dirty="0">
                <a:solidFill>
                  <a:srgbClr val="C00000"/>
                </a:solidFill>
              </a:rPr>
              <a:t>В задании  на проектирование должны содержаться требования по доступности всех функциональных зон </a:t>
            </a:r>
            <a:r>
              <a:rPr lang="ru-RU" sz="2400" b="1" dirty="0" smtClean="0">
                <a:solidFill>
                  <a:srgbClr val="C00000"/>
                </a:solidFill>
              </a:rPr>
              <a:t>объекта  </a:t>
            </a:r>
            <a:r>
              <a:rPr lang="ru-RU" sz="2400" b="1" dirty="0">
                <a:solidFill>
                  <a:srgbClr val="C00000"/>
                </a:solidFill>
              </a:rPr>
              <a:t>и средств информации</a:t>
            </a:r>
            <a:endParaRPr lang="ru-RU" sz="3600" b="1" dirty="0">
              <a:solidFill>
                <a:srgbClr val="C00000"/>
              </a:solidFill>
            </a:endParaRPr>
          </a:p>
        </p:txBody>
      </p:sp>
    </p:spTree>
    <p:extLst>
      <p:ext uri="{BB962C8B-B14F-4D97-AF65-F5344CB8AC3E}">
        <p14:creationId xmlns:p14="http://schemas.microsoft.com/office/powerpoint/2010/main" val="84627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381859" y="1268413"/>
            <a:ext cx="6712926" cy="836612"/>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hangingPunct="1">
              <a:defRPr/>
            </a:pPr>
            <a:r>
              <a:rPr lang="ru-RU" sz="2800" b="1" dirty="0" smtClean="0">
                <a:solidFill>
                  <a:srgbClr val="C00000"/>
                </a:solidFill>
                <a:latin typeface="+mj-lt"/>
              </a:rPr>
              <a:t>Типологические задания по разделу МОДИ</a:t>
            </a:r>
          </a:p>
        </p:txBody>
      </p:sp>
      <p:sp>
        <p:nvSpPr>
          <p:cNvPr id="36866" name="Content Placeholder 2"/>
          <p:cNvSpPr>
            <a:spLocks noGrp="1"/>
          </p:cNvSpPr>
          <p:nvPr>
            <p:ph idx="1"/>
          </p:nvPr>
        </p:nvSpPr>
        <p:spPr>
          <a:xfrm>
            <a:off x="583223" y="2276476"/>
            <a:ext cx="7848600" cy="3960813"/>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eaLnBrk="1" hangingPunct="1">
              <a:buFont typeface="Arial" charset="0"/>
              <a:buNone/>
              <a:defRPr/>
            </a:pPr>
            <a:r>
              <a:rPr lang="ru-RU" sz="2800" dirty="0" smtClean="0"/>
              <a:t>     </a:t>
            </a:r>
            <a:r>
              <a:rPr lang="ru-RU" sz="2400" dirty="0" smtClean="0"/>
              <a:t>ДСЗН города Москвы разработаны примерные типы заданий для различных видов объектов: </a:t>
            </a:r>
          </a:p>
          <a:p>
            <a:pPr eaLnBrk="1" hangingPunct="1">
              <a:buClr>
                <a:srgbClr val="C00000"/>
              </a:buClr>
              <a:buFont typeface="Wingdings" pitchFamily="2" charset="2"/>
              <a:buChar char="q"/>
              <a:defRPr/>
            </a:pPr>
            <a:r>
              <a:rPr lang="ru-RU" sz="2400" dirty="0" smtClean="0"/>
              <a:t>жилые дома, </a:t>
            </a:r>
          </a:p>
          <a:p>
            <a:pPr eaLnBrk="1" hangingPunct="1">
              <a:buClr>
                <a:srgbClr val="C00000"/>
              </a:buClr>
              <a:buFont typeface="Wingdings" pitchFamily="2" charset="2"/>
              <a:buChar char="q"/>
              <a:defRPr/>
            </a:pPr>
            <a:r>
              <a:rPr lang="ru-RU" sz="2400" dirty="0" smtClean="0"/>
              <a:t>общественные здания (театры, школы, детские сады, физкультурно-оздоровительные комплексы, гостиницы, административные здания),</a:t>
            </a:r>
          </a:p>
          <a:p>
            <a:pPr eaLnBrk="1" hangingPunct="1">
              <a:buClr>
                <a:srgbClr val="C00000"/>
              </a:buClr>
              <a:buFont typeface="Wingdings" pitchFamily="2" charset="2"/>
              <a:buChar char="q"/>
              <a:defRPr/>
            </a:pPr>
            <a:r>
              <a:rPr lang="ru-RU" sz="2400" dirty="0" smtClean="0"/>
              <a:t> гаражи и парковки, </a:t>
            </a:r>
          </a:p>
          <a:p>
            <a:pPr eaLnBrk="1" hangingPunct="1">
              <a:buClr>
                <a:srgbClr val="C00000"/>
              </a:buClr>
              <a:buFont typeface="Wingdings" pitchFamily="2" charset="2"/>
              <a:buChar char="q"/>
              <a:defRPr/>
            </a:pPr>
            <a:r>
              <a:rPr lang="ru-RU" sz="2400" dirty="0" smtClean="0"/>
              <a:t>парки, скверы, рекреационные территории,</a:t>
            </a:r>
          </a:p>
          <a:p>
            <a:pPr eaLnBrk="1" hangingPunct="1">
              <a:buClr>
                <a:srgbClr val="C00000"/>
              </a:buClr>
              <a:buFont typeface="Wingdings" pitchFamily="2" charset="2"/>
              <a:buChar char="q"/>
              <a:defRPr/>
            </a:pPr>
            <a:r>
              <a:rPr lang="ru-RU" sz="2400" dirty="0" smtClean="0"/>
              <a:t>промышленные объекты, </a:t>
            </a:r>
          </a:p>
          <a:p>
            <a:pPr eaLnBrk="1" hangingPunct="1">
              <a:buClr>
                <a:srgbClr val="C00000"/>
              </a:buClr>
              <a:buFont typeface="Wingdings" pitchFamily="2" charset="2"/>
              <a:buChar char="q"/>
              <a:defRPr/>
            </a:pPr>
            <a:r>
              <a:rPr lang="ru-RU" sz="2400" dirty="0" smtClean="0"/>
              <a:t>административные здания на промышленной территории,</a:t>
            </a:r>
          </a:p>
          <a:p>
            <a:pPr eaLnBrk="1" hangingPunct="1">
              <a:buClr>
                <a:srgbClr val="C00000"/>
              </a:buClr>
              <a:buFont typeface="Wingdings" pitchFamily="2" charset="2"/>
              <a:buChar char="q"/>
              <a:defRPr/>
            </a:pPr>
            <a:r>
              <a:rPr lang="ru-RU" sz="2400" dirty="0" smtClean="0"/>
              <a:t>линейные объекты. </a:t>
            </a:r>
            <a:endParaRPr lang="ru-RU" sz="2400" dirty="0"/>
          </a:p>
          <a:p>
            <a:pPr eaLnBrk="1" hangingPunct="1">
              <a:buFont typeface="Wingdings" pitchFamily="2" charset="2"/>
              <a:buChar char="q"/>
              <a:defRPr/>
            </a:pPr>
            <a:endParaRPr lang="ru-RU" sz="2000" dirty="0" smtClean="0"/>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420719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1560" y="764704"/>
            <a:ext cx="8064896" cy="665162"/>
          </a:xfrm>
          <a:solidFill>
            <a:schemeClr val="bg1"/>
          </a:solidFill>
        </p:spPr>
        <p:style>
          <a:lnRef idx="1">
            <a:schemeClr val="accent1"/>
          </a:lnRef>
          <a:fillRef idx="2">
            <a:schemeClr val="accent1"/>
          </a:fillRef>
          <a:effectRef idx="1">
            <a:schemeClr val="accent1"/>
          </a:effectRef>
          <a:fontRef idx="minor">
            <a:schemeClr val="dk1"/>
          </a:fontRef>
        </p:style>
        <p:txBody>
          <a:bodyPr>
            <a:noAutofit/>
          </a:bodyPr>
          <a:lstStyle/>
          <a:p>
            <a:pPr eaLnBrk="1" hangingPunct="1">
              <a:defRPr/>
            </a:pPr>
            <a:r>
              <a:rPr lang="ru-RU" sz="2800" b="1" dirty="0" smtClean="0">
                <a:solidFill>
                  <a:srgbClr val="C00000"/>
                </a:solidFill>
              </a:rPr>
              <a:t>Общественное и административное  здание</a:t>
            </a:r>
          </a:p>
        </p:txBody>
      </p:sp>
      <p:sp>
        <p:nvSpPr>
          <p:cNvPr id="37890" name="Content Placeholder 2"/>
          <p:cNvSpPr>
            <a:spLocks noGrp="1"/>
          </p:cNvSpPr>
          <p:nvPr>
            <p:ph idx="1"/>
          </p:nvPr>
        </p:nvSpPr>
        <p:spPr>
          <a:xfrm>
            <a:off x="383931" y="1844675"/>
            <a:ext cx="8295543" cy="4429125"/>
          </a:xfrm>
        </p:spPr>
        <p:style>
          <a:lnRef idx="2">
            <a:schemeClr val="accent1"/>
          </a:lnRef>
          <a:fillRef idx="1">
            <a:schemeClr val="lt1"/>
          </a:fillRef>
          <a:effectRef idx="0">
            <a:schemeClr val="accent1"/>
          </a:effectRef>
          <a:fontRef idx="minor">
            <a:schemeClr val="dk1"/>
          </a:fontRef>
        </p:style>
        <p:txBody>
          <a:bodyPr>
            <a:normAutofit lnSpcReduction="10000"/>
          </a:bodyPr>
          <a:lstStyle/>
          <a:p>
            <a:pPr eaLnBrk="1" hangingPunct="1">
              <a:buFont typeface="Arial" charset="0"/>
              <a:buNone/>
              <a:defRPr/>
            </a:pPr>
            <a:r>
              <a:rPr lang="ru-RU" sz="2200" dirty="0" smtClean="0"/>
              <a:t>Обеспечить для инвалидов групп  мобильности М1-М4:</a:t>
            </a:r>
          </a:p>
          <a:p>
            <a:pPr eaLnBrk="1" hangingPunct="1">
              <a:buClr>
                <a:srgbClr val="FF0000"/>
              </a:buClr>
              <a:buFont typeface="Wingdings" pitchFamily="2" charset="2"/>
              <a:buChar char="§"/>
              <a:defRPr/>
            </a:pPr>
            <a:r>
              <a:rPr lang="ru-RU" sz="2200" dirty="0" smtClean="0"/>
              <a:t>приспособление прилегающих территорий, включая </a:t>
            </a:r>
            <a:r>
              <a:rPr lang="ru-RU" sz="2200" dirty="0" err="1" smtClean="0"/>
              <a:t>безбарьерность</a:t>
            </a:r>
            <a:r>
              <a:rPr lang="ru-RU" sz="2200" dirty="0" smtClean="0"/>
              <a:t> путей движения,  доступность мест отдыха и малых архитектурных форм;</a:t>
            </a:r>
          </a:p>
          <a:p>
            <a:pPr eaLnBrk="1" hangingPunct="1">
              <a:buClr>
                <a:srgbClr val="FF0000"/>
              </a:buClr>
              <a:buFont typeface="Wingdings" pitchFamily="2" charset="2"/>
              <a:buChar char="§"/>
              <a:defRPr/>
            </a:pPr>
            <a:r>
              <a:rPr lang="ru-RU" sz="2200" dirty="0" smtClean="0"/>
              <a:t>выделение мест для машин инвалидов на открытых парковках 10%  мест от общего количества, </a:t>
            </a:r>
            <a:r>
              <a:rPr lang="ru-RU" sz="2200" dirty="0" smtClean="0">
                <a:solidFill>
                  <a:srgbClr val="C00000"/>
                </a:solidFill>
              </a:rPr>
              <a:t>на закрытых 2-3%;</a:t>
            </a:r>
          </a:p>
          <a:p>
            <a:pPr eaLnBrk="1" hangingPunct="1">
              <a:buClr>
                <a:srgbClr val="FF0000"/>
              </a:buClr>
              <a:buFont typeface="Wingdings" pitchFamily="2" charset="2"/>
              <a:buChar char="§"/>
              <a:defRPr/>
            </a:pPr>
            <a:r>
              <a:rPr lang="ru-RU" sz="2200" dirty="0" smtClean="0"/>
              <a:t>обеспечение </a:t>
            </a:r>
            <a:r>
              <a:rPr lang="ru-RU" sz="2200" dirty="0" err="1" smtClean="0"/>
              <a:t>безбарьерной</a:t>
            </a:r>
            <a:r>
              <a:rPr lang="ru-RU" sz="2200" dirty="0" smtClean="0"/>
              <a:t> среды на входной (входных) группе;</a:t>
            </a:r>
          </a:p>
          <a:p>
            <a:pPr eaLnBrk="1" hangingPunct="1">
              <a:buClr>
                <a:srgbClr val="FF0000"/>
              </a:buClr>
              <a:buFont typeface="Wingdings" pitchFamily="2" charset="2"/>
              <a:buChar char="§"/>
              <a:defRPr/>
            </a:pPr>
            <a:r>
              <a:rPr lang="ru-RU" sz="2200" dirty="0" smtClean="0"/>
              <a:t>обеспечение путей передвижения, эвакуации и мест отдыха внутри здания;</a:t>
            </a:r>
          </a:p>
          <a:p>
            <a:pPr eaLnBrk="1" hangingPunct="1">
              <a:buClr>
                <a:srgbClr val="FF0000"/>
              </a:buClr>
              <a:buFont typeface="Wingdings" pitchFamily="2" charset="2"/>
              <a:buChar char="§"/>
              <a:defRPr/>
            </a:pPr>
            <a:r>
              <a:rPr lang="ru-RU" sz="2200" dirty="0" smtClean="0"/>
              <a:t>приспособление мест обслуживания (пользования услугами);</a:t>
            </a:r>
          </a:p>
          <a:p>
            <a:pPr eaLnBrk="1" hangingPunct="1">
              <a:buClr>
                <a:srgbClr val="FF0000"/>
              </a:buClr>
              <a:buFont typeface="Wingdings" pitchFamily="2" charset="2"/>
              <a:buChar char="§"/>
              <a:defRPr/>
            </a:pPr>
            <a:r>
              <a:rPr lang="ru-RU" sz="2200" dirty="0" smtClean="0"/>
              <a:t>оборудование санитарных комнат для инвалидов</a:t>
            </a:r>
          </a:p>
          <a:p>
            <a:pPr eaLnBrk="1" hangingPunct="1">
              <a:buClr>
                <a:srgbClr val="FF0000"/>
              </a:buClr>
              <a:buFont typeface="Wingdings" pitchFamily="2" charset="2"/>
              <a:buChar char="§"/>
              <a:defRPr/>
            </a:pPr>
            <a:r>
              <a:rPr lang="ru-RU" sz="2200" dirty="0" smtClean="0"/>
              <a:t>систему средств информационной поддержки для инвалидов</a:t>
            </a:r>
            <a:r>
              <a:rPr lang="ru-RU" sz="2000" dirty="0" smtClean="0"/>
              <a:t>.</a:t>
            </a:r>
          </a:p>
          <a:p>
            <a:pPr eaLnBrk="1" hangingPunct="1">
              <a:buFont typeface="Arial" charset="0"/>
              <a:buNone/>
              <a:defRPr/>
            </a:pPr>
            <a:endParaRPr lang="ru-RU" sz="2200" dirty="0" smtClean="0"/>
          </a:p>
          <a:p>
            <a:pPr eaLnBrk="1" hangingPunct="1">
              <a:buFont typeface="Arial" charset="0"/>
              <a:buNone/>
              <a:defRPr/>
            </a:pPr>
            <a:endParaRPr lang="ru-RU" dirty="0" smtClean="0"/>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2263081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976197" y="476251"/>
            <a:ext cx="2902926" cy="561975"/>
          </a:xfrm>
          <a:solidFill>
            <a:schemeClr val="bg1"/>
          </a:solidFill>
        </p:spPr>
        <p:txBody>
          <a:bodyPr>
            <a:normAutofit fontScale="90000"/>
          </a:bodyPr>
          <a:lstStyle/>
          <a:p>
            <a:pPr eaLnBrk="1" hangingPunct="1">
              <a:defRPr/>
            </a:pPr>
            <a:r>
              <a:rPr lang="ru-RU" sz="4000" b="1" dirty="0" smtClean="0">
                <a:solidFill>
                  <a:srgbClr val="C00000"/>
                </a:solidFill>
              </a:rPr>
              <a:t>Т Е А Т Р Ы</a:t>
            </a:r>
          </a:p>
        </p:txBody>
      </p:sp>
      <p:sp>
        <p:nvSpPr>
          <p:cNvPr id="38914" name="Content Placeholder 2"/>
          <p:cNvSpPr>
            <a:spLocks noGrp="1"/>
          </p:cNvSpPr>
          <p:nvPr>
            <p:ph idx="1"/>
          </p:nvPr>
        </p:nvSpPr>
        <p:spPr>
          <a:xfrm>
            <a:off x="451338" y="1196975"/>
            <a:ext cx="8229600" cy="5040313"/>
          </a:xfrm>
          <a:solidFill>
            <a:schemeClr val="bg1"/>
          </a:solidFill>
        </p:spPr>
        <p:txBody>
          <a:bodyPr>
            <a:normAutofit fontScale="92500" lnSpcReduction="10000"/>
          </a:bodyPr>
          <a:lstStyle/>
          <a:p>
            <a:pPr eaLnBrk="1" hangingPunct="1">
              <a:buFont typeface="Arial" charset="0"/>
              <a:buNone/>
              <a:defRPr/>
            </a:pPr>
            <a:r>
              <a:rPr lang="ru-RU" sz="1800" b="1" i="1" dirty="0" smtClean="0">
                <a:solidFill>
                  <a:srgbClr val="C00000"/>
                </a:solidFill>
              </a:rPr>
              <a:t>Территория и автостоянка</a:t>
            </a:r>
            <a:r>
              <a:rPr lang="ru-RU" sz="1800" b="1" i="1" dirty="0" smtClean="0">
                <a:solidFill>
                  <a:srgbClr val="FF0000"/>
                </a:solidFill>
              </a:rPr>
              <a:t>:</a:t>
            </a:r>
            <a:endParaRPr lang="ru-RU" sz="1800" dirty="0" smtClean="0">
              <a:solidFill>
                <a:srgbClr val="FF0000"/>
              </a:solidFill>
            </a:endParaRPr>
          </a:p>
          <a:p>
            <a:pPr eaLnBrk="1" hangingPunct="1">
              <a:buFont typeface="Arial" charset="0"/>
              <a:buNone/>
              <a:defRPr/>
            </a:pPr>
            <a:r>
              <a:rPr lang="ru-RU" sz="1800" dirty="0" smtClean="0"/>
              <a:t>-</a:t>
            </a:r>
            <a:r>
              <a:rPr lang="ru-RU" sz="1800" dirty="0" err="1" smtClean="0"/>
              <a:t>безбарьерные</a:t>
            </a:r>
            <a:r>
              <a:rPr lang="ru-RU" sz="1800" dirty="0" smtClean="0"/>
              <a:t> подходы к зданию с  указателями движения </a:t>
            </a:r>
          </a:p>
          <a:p>
            <a:pPr eaLnBrk="1" hangingPunct="1">
              <a:buFont typeface="Arial" charset="0"/>
              <a:buNone/>
              <a:defRPr/>
            </a:pPr>
            <a:r>
              <a:rPr lang="ru-RU" sz="1800" dirty="0" smtClean="0"/>
              <a:t>   и информирующими стендами высокой контрастности;</a:t>
            </a:r>
          </a:p>
          <a:p>
            <a:pPr eaLnBrk="1" hangingPunct="1">
              <a:buFont typeface="Arial" charset="0"/>
              <a:buNone/>
              <a:defRPr/>
            </a:pPr>
            <a:r>
              <a:rPr lang="ru-RU" sz="1800" dirty="0" smtClean="0"/>
              <a:t>- на автостоянке 10 м/мест для транспорта инвалидов.</a:t>
            </a:r>
          </a:p>
          <a:p>
            <a:pPr eaLnBrk="1" hangingPunct="1">
              <a:buFont typeface="Arial" charset="0"/>
              <a:buNone/>
              <a:defRPr/>
            </a:pPr>
            <a:r>
              <a:rPr lang="ru-RU" sz="1800" b="1" i="1" dirty="0" smtClean="0">
                <a:solidFill>
                  <a:srgbClr val="C00000"/>
                </a:solidFill>
              </a:rPr>
              <a:t>Входы  в здание театра:</a:t>
            </a:r>
            <a:endParaRPr lang="ru-RU" sz="1800" dirty="0" smtClean="0">
              <a:solidFill>
                <a:srgbClr val="C00000"/>
              </a:solidFill>
            </a:endParaRPr>
          </a:p>
          <a:p>
            <a:pPr eaLnBrk="1" hangingPunct="1">
              <a:buFont typeface="Arial" charset="0"/>
              <a:buNone/>
              <a:defRPr/>
            </a:pPr>
            <a:r>
              <a:rPr lang="ru-RU" sz="1800" dirty="0" smtClean="0"/>
              <a:t>- </a:t>
            </a:r>
            <a:r>
              <a:rPr lang="ru-RU" sz="1800" dirty="0" err="1" smtClean="0"/>
              <a:t>безбарьерный</a:t>
            </a:r>
            <a:r>
              <a:rPr lang="ru-RU" sz="1800" dirty="0" smtClean="0"/>
              <a:t> вход с территории и  с уровня парковки;</a:t>
            </a:r>
          </a:p>
          <a:p>
            <a:pPr eaLnBrk="1" hangingPunct="1">
              <a:buFont typeface="Arial" charset="0"/>
              <a:buNone/>
              <a:defRPr/>
            </a:pPr>
            <a:r>
              <a:rPr lang="ru-RU" sz="1800" dirty="0" smtClean="0"/>
              <a:t>- рифленые наземные указатели  у наружных лестниц.</a:t>
            </a:r>
          </a:p>
          <a:p>
            <a:pPr eaLnBrk="1" hangingPunct="1">
              <a:buFont typeface="Arial" charset="0"/>
              <a:buNone/>
              <a:defRPr/>
            </a:pPr>
            <a:r>
              <a:rPr lang="ru-RU" sz="1800" b="1" i="1" dirty="0" smtClean="0">
                <a:solidFill>
                  <a:srgbClr val="C00000"/>
                </a:solidFill>
              </a:rPr>
              <a:t>Пути  движения:</a:t>
            </a:r>
            <a:endParaRPr lang="ru-RU" sz="1800" dirty="0" smtClean="0">
              <a:solidFill>
                <a:srgbClr val="C00000"/>
              </a:solidFill>
            </a:endParaRPr>
          </a:p>
          <a:p>
            <a:pPr eaLnBrk="1" hangingPunct="1">
              <a:buFont typeface="Arial" charset="0"/>
              <a:buNone/>
              <a:defRPr/>
            </a:pPr>
            <a:r>
              <a:rPr lang="ru-RU" sz="1800" dirty="0" smtClean="0"/>
              <a:t>-</a:t>
            </a:r>
            <a:r>
              <a:rPr lang="ru-RU" sz="1800" dirty="0" err="1" smtClean="0">
                <a:solidFill>
                  <a:srgbClr val="C00000"/>
                </a:solidFill>
              </a:rPr>
              <a:t>безбарьерный</a:t>
            </a:r>
            <a:r>
              <a:rPr lang="ru-RU" sz="1800" dirty="0" smtClean="0">
                <a:solidFill>
                  <a:srgbClr val="C00000"/>
                </a:solidFill>
              </a:rPr>
              <a:t> путь от входа до мест инвалидов в зрительном зале, лифт доступный для инвалидов;</a:t>
            </a:r>
          </a:p>
          <a:p>
            <a:pPr eaLnBrk="1" hangingPunct="1">
              <a:buFont typeface="Arial" charset="0"/>
              <a:buNone/>
              <a:defRPr/>
            </a:pPr>
            <a:r>
              <a:rPr lang="ru-RU" sz="1800" dirty="0" smtClean="0"/>
              <a:t>- рифленые (контрастные) напольные указатели у лифтов и лестничных маршей; </a:t>
            </a:r>
          </a:p>
          <a:p>
            <a:pPr eaLnBrk="1" hangingPunct="1">
              <a:buFont typeface="Arial" charset="0"/>
              <a:buNone/>
              <a:defRPr/>
            </a:pPr>
            <a:r>
              <a:rPr lang="ru-RU" sz="1800" b="1" i="1" dirty="0" smtClean="0">
                <a:solidFill>
                  <a:srgbClr val="C00000"/>
                </a:solidFill>
              </a:rPr>
              <a:t>Зоны обслуживания:</a:t>
            </a:r>
            <a:endParaRPr lang="ru-RU" sz="1800" dirty="0" smtClean="0">
              <a:solidFill>
                <a:srgbClr val="C00000"/>
              </a:solidFill>
            </a:endParaRPr>
          </a:p>
          <a:p>
            <a:pPr eaLnBrk="1" hangingPunct="1">
              <a:buFont typeface="Arial" charset="0"/>
              <a:buNone/>
              <a:defRPr/>
            </a:pPr>
            <a:r>
              <a:rPr lang="ru-RU" sz="1800" b="1" dirty="0" smtClean="0">
                <a:solidFill>
                  <a:srgbClr val="FF0000"/>
                </a:solidFill>
              </a:rPr>
              <a:t>-</a:t>
            </a:r>
            <a:r>
              <a:rPr lang="ru-RU" sz="1800" dirty="0" smtClean="0">
                <a:solidFill>
                  <a:srgbClr val="C00000"/>
                </a:solidFill>
              </a:rPr>
              <a:t>доступность для инвалидов помещений касс, вестибюля,</a:t>
            </a:r>
            <a:r>
              <a:rPr lang="ru-RU" sz="1800" b="1" dirty="0" smtClean="0">
                <a:solidFill>
                  <a:srgbClr val="C00000"/>
                </a:solidFill>
              </a:rPr>
              <a:t> </a:t>
            </a:r>
            <a:r>
              <a:rPr lang="ru-RU" sz="1800" dirty="0" smtClean="0">
                <a:solidFill>
                  <a:srgbClr val="C00000"/>
                </a:solidFill>
              </a:rPr>
              <a:t>гардероба, буфетов;</a:t>
            </a:r>
          </a:p>
          <a:p>
            <a:pPr eaLnBrk="1" hangingPunct="1">
              <a:buFont typeface="Arial" charset="0"/>
              <a:buNone/>
              <a:defRPr/>
            </a:pPr>
            <a:r>
              <a:rPr lang="ru-RU" sz="1800" dirty="0" smtClean="0">
                <a:solidFill>
                  <a:srgbClr val="C00000"/>
                </a:solidFill>
              </a:rPr>
              <a:t>-в зале не менее 10 мест для колясочников и система звукоусиления для слабослышащих (количество мест в зависимости от вместимости зала); </a:t>
            </a:r>
          </a:p>
          <a:p>
            <a:pPr eaLnBrk="1" hangingPunct="1">
              <a:buFont typeface="Arial" charset="0"/>
              <a:buNone/>
              <a:defRPr/>
            </a:pPr>
            <a:r>
              <a:rPr lang="ru-RU" sz="1800" dirty="0" smtClean="0">
                <a:solidFill>
                  <a:srgbClr val="C00000"/>
                </a:solidFill>
              </a:rPr>
              <a:t>-в вестибюльных зонах и кассе театра дисплеи с информацией для посетителей.</a:t>
            </a:r>
          </a:p>
          <a:p>
            <a:pPr eaLnBrk="1" hangingPunct="1">
              <a:buFont typeface="Arial" charset="0"/>
              <a:buNone/>
              <a:defRPr/>
            </a:pPr>
            <a:r>
              <a:rPr lang="ru-RU" sz="1800" b="1" i="1" dirty="0" smtClean="0">
                <a:solidFill>
                  <a:srgbClr val="C00000"/>
                </a:solidFill>
              </a:rPr>
              <a:t>Санузлы для инвалидов </a:t>
            </a:r>
            <a:r>
              <a:rPr lang="ru-RU" sz="1800" dirty="0" smtClean="0"/>
              <a:t>в женских туалетах не менее 5% от общего числа кабин, в мужских – не менее 2% </a:t>
            </a:r>
            <a:endParaRPr lang="ru-RU" sz="12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26629" name="Picture 3" descr="Moscow_Bolshoi_Theat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1329" y="1196977"/>
            <a:ext cx="2322106" cy="15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11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67458" y="2060575"/>
            <a:ext cx="8229600" cy="3862388"/>
          </a:xfrm>
          <a:solidFill>
            <a:schemeClr val="bg1"/>
          </a:solidFill>
        </p:spPr>
        <p:txBody>
          <a:bodyPr>
            <a:normAutofit fontScale="92500"/>
          </a:bodyPr>
          <a:lstStyle/>
          <a:p>
            <a:pPr eaLnBrk="1" hangingPunct="1">
              <a:defRPr/>
            </a:pPr>
            <a:r>
              <a:rPr lang="ru-RU" sz="2400" dirty="0" smtClean="0"/>
              <a:t>доступность путей движения по</a:t>
            </a:r>
          </a:p>
          <a:p>
            <a:pPr eaLnBrk="1" hangingPunct="1">
              <a:buFont typeface="Arial" charset="0"/>
              <a:buNone/>
              <a:defRPr/>
            </a:pPr>
            <a:r>
              <a:rPr lang="ru-RU" sz="2400" dirty="0" smtClean="0"/>
              <a:t>      территории, выделение мест</a:t>
            </a:r>
          </a:p>
          <a:p>
            <a:pPr eaLnBrk="1" hangingPunct="1">
              <a:buFont typeface="Arial" charset="0"/>
              <a:buNone/>
              <a:defRPr/>
            </a:pPr>
            <a:r>
              <a:rPr lang="ru-RU" sz="2400" dirty="0" smtClean="0"/>
              <a:t>       для машин инвалидов на автостоянке ;</a:t>
            </a:r>
          </a:p>
          <a:p>
            <a:pPr eaLnBrk="1" hangingPunct="1">
              <a:defRPr/>
            </a:pPr>
            <a:r>
              <a:rPr lang="ru-RU" sz="2400" dirty="0" smtClean="0"/>
              <a:t>обеспечение </a:t>
            </a:r>
            <a:r>
              <a:rPr lang="ru-RU" sz="2400" dirty="0" err="1" smtClean="0"/>
              <a:t>безбарьерной</a:t>
            </a:r>
            <a:r>
              <a:rPr lang="ru-RU" sz="2400" dirty="0" smtClean="0"/>
              <a:t> среды на главном входе и в входе в приемное отделение;</a:t>
            </a:r>
          </a:p>
          <a:p>
            <a:pPr eaLnBrk="1" hangingPunct="1">
              <a:defRPr/>
            </a:pPr>
            <a:r>
              <a:rPr lang="ru-RU" sz="2400" dirty="0" smtClean="0"/>
              <a:t>обеспечение путей передвижения в здании, при необходимости в сопровождении обслуживающего персонала;</a:t>
            </a:r>
          </a:p>
          <a:p>
            <a:pPr eaLnBrk="1" hangingPunct="1">
              <a:defRPr/>
            </a:pPr>
            <a:r>
              <a:rPr lang="ru-RU" sz="2400" b="1" dirty="0" smtClean="0">
                <a:solidFill>
                  <a:srgbClr val="C00000"/>
                </a:solidFill>
              </a:rPr>
              <a:t>доступность регистратуры, кабинетов и больничных палат; </a:t>
            </a:r>
          </a:p>
          <a:p>
            <a:pPr eaLnBrk="1" hangingPunct="1">
              <a:defRPr/>
            </a:pPr>
            <a:r>
              <a:rPr lang="ru-RU" sz="2400" dirty="0" smtClean="0"/>
              <a:t>оборудование для инвалидов санитарных комнат (туалетов, душевых) в палатах или на каждом этаже (в каждом отделении).</a:t>
            </a:r>
          </a:p>
          <a:p>
            <a:pPr eaLnBrk="1" hangingPunct="1">
              <a:defRPr/>
            </a:pPr>
            <a:endParaRPr lang="ru-RU" sz="24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27652" name="Picture 3" descr="0_12d68_d95085ac_L[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8512" y="1196975"/>
            <a:ext cx="2584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045678" y="1268413"/>
            <a:ext cx="3742592" cy="830262"/>
          </a:xfrm>
          <a:prstGeom prst="rect">
            <a:avLst/>
          </a:prstGeom>
          <a:solidFill>
            <a:schemeClr val="bg1"/>
          </a:solidFill>
        </p:spPr>
        <p:txBody>
          <a:bodyPr>
            <a:spAutoFit/>
          </a:bodyPr>
          <a:lstStyle/>
          <a:p>
            <a:pPr>
              <a:defRPr/>
            </a:pPr>
            <a:r>
              <a:rPr lang="ru-RU" sz="4800" b="1" dirty="0">
                <a:solidFill>
                  <a:srgbClr val="C00000"/>
                </a:solidFill>
                <a:ea typeface="+mj-ea"/>
                <a:cs typeface="+mj-cs"/>
              </a:rPr>
              <a:t>Больницы</a:t>
            </a:r>
            <a:endParaRPr lang="ru-RU" sz="4400" b="1" dirty="0">
              <a:solidFill>
                <a:srgbClr val="C00000"/>
              </a:solidFill>
              <a:ea typeface="+mj-ea"/>
              <a:cs typeface="+mj-cs"/>
            </a:endParaRPr>
          </a:p>
        </p:txBody>
      </p:sp>
    </p:spTree>
    <p:extLst>
      <p:ext uri="{BB962C8B-B14F-4D97-AF65-F5344CB8AC3E}">
        <p14:creationId xmlns:p14="http://schemas.microsoft.com/office/powerpoint/2010/main" val="80609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49216" y="620713"/>
            <a:ext cx="4985238" cy="1008062"/>
          </a:xfrm>
          <a:solidFill>
            <a:schemeClr val="bg1"/>
          </a:solidFill>
        </p:spPr>
        <p:txBody>
          <a:bodyPr>
            <a:normAutofit fontScale="90000"/>
          </a:bodyPr>
          <a:lstStyle/>
          <a:p>
            <a:pPr eaLnBrk="1" hangingPunct="1"/>
            <a:r>
              <a:rPr lang="ru-RU" altLang="ru-RU" sz="4000" b="1" smtClean="0">
                <a:solidFill>
                  <a:srgbClr val="C00000"/>
                </a:solidFill>
              </a:rPr>
              <a:t>Школы, детские сады</a:t>
            </a:r>
          </a:p>
        </p:txBody>
      </p:sp>
      <p:sp>
        <p:nvSpPr>
          <p:cNvPr id="35843" name="Content Placeholder 2"/>
          <p:cNvSpPr>
            <a:spLocks noGrp="1"/>
          </p:cNvSpPr>
          <p:nvPr>
            <p:ph idx="1"/>
          </p:nvPr>
        </p:nvSpPr>
        <p:spPr>
          <a:xfrm>
            <a:off x="467458" y="1844676"/>
            <a:ext cx="8229600" cy="4321175"/>
          </a:xfrm>
          <a:solidFill>
            <a:schemeClr val="bg1"/>
          </a:solidFill>
        </p:spPr>
        <p:txBody>
          <a:bodyPr>
            <a:normAutofit fontScale="92500"/>
          </a:bodyPr>
          <a:lstStyle/>
          <a:p>
            <a:pPr marL="72000" eaLnBrk="1" hangingPunct="1">
              <a:spcBef>
                <a:spcPts val="0"/>
              </a:spcBef>
              <a:buFont typeface="Arial" charset="0"/>
              <a:buNone/>
              <a:defRPr/>
            </a:pPr>
            <a:r>
              <a:rPr lang="ru-RU" sz="2400" b="1" dirty="0" smtClean="0">
                <a:solidFill>
                  <a:srgbClr val="C00000"/>
                </a:solidFill>
              </a:rPr>
              <a:t>Типовые «старые» проекты,</a:t>
            </a:r>
          </a:p>
          <a:p>
            <a:pPr marL="72000" eaLnBrk="1" hangingPunct="1">
              <a:spcBef>
                <a:spcPts val="0"/>
              </a:spcBef>
              <a:buFont typeface="Arial" charset="0"/>
              <a:buNone/>
              <a:defRPr/>
            </a:pPr>
            <a:r>
              <a:rPr lang="ru-RU" sz="2400" b="1" dirty="0" smtClean="0">
                <a:solidFill>
                  <a:srgbClr val="C00000"/>
                </a:solidFill>
              </a:rPr>
              <a:t> по которым уже начато</a:t>
            </a:r>
          </a:p>
          <a:p>
            <a:pPr marL="72000" eaLnBrk="1" hangingPunct="1">
              <a:spcBef>
                <a:spcPts val="0"/>
              </a:spcBef>
              <a:buFont typeface="Arial" charset="0"/>
              <a:buNone/>
              <a:defRPr/>
            </a:pPr>
            <a:r>
              <a:rPr lang="ru-RU" sz="2400" b="1" dirty="0" smtClean="0">
                <a:solidFill>
                  <a:srgbClr val="C00000"/>
                </a:solidFill>
              </a:rPr>
              <a:t> строительство: ввода не позднее 2012 года</a:t>
            </a:r>
          </a:p>
          <a:p>
            <a:pPr marL="0" indent="0">
              <a:buNone/>
              <a:defRPr/>
            </a:pPr>
            <a:r>
              <a:rPr lang="ru-RU" sz="2000" dirty="0" smtClean="0"/>
              <a:t>Обеспечение доступности территории и входной группы и нахождение в здании инвалидов и других маломобильных групп населения предусматривается только в качестве посетителей (родители) в пределах первого этажа. Обучение  детей-инвалидов не предусмотрено. </a:t>
            </a:r>
            <a:r>
              <a:rPr lang="ru-RU" sz="2000" b="1" dirty="0" smtClean="0">
                <a:solidFill>
                  <a:srgbClr val="C00000"/>
                </a:solidFill>
              </a:rPr>
              <a:t>Ограниченный доступ был разрешен для садов ввода до 2012 года.</a:t>
            </a:r>
          </a:p>
          <a:p>
            <a:pPr eaLnBrk="1" hangingPunct="1">
              <a:buFont typeface="Arial" charset="0"/>
              <a:buNone/>
              <a:defRPr/>
            </a:pPr>
            <a:r>
              <a:rPr lang="ru-RU" sz="2800" b="1" dirty="0" smtClean="0">
                <a:solidFill>
                  <a:srgbClr val="C00000"/>
                </a:solidFill>
              </a:rPr>
              <a:t>Новые типовые и индивидуальные проекты:</a:t>
            </a:r>
          </a:p>
          <a:p>
            <a:pPr marL="0" indent="0">
              <a:buNone/>
              <a:defRPr/>
            </a:pPr>
            <a:r>
              <a:rPr lang="ru-RU" sz="2000" dirty="0" smtClean="0"/>
              <a:t>Возможность совместного обучения детей с ограниченными возможностями и здоровых детей. Число детей-инвалидов  и виды их инвалидности для каждого объекта образования определяется по технологическому заданию Департамента образования города Москвы (от 6 до 40%).</a:t>
            </a:r>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28677" name="Picture 2" descr="I:\DCIM\117_PANA\P1170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746" y="981075"/>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23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55576" y="908720"/>
            <a:ext cx="7296150" cy="877887"/>
          </a:xfrm>
          <a:solidFill>
            <a:schemeClr val="bg1"/>
          </a:solidFill>
        </p:spPr>
        <p:txBody>
          <a:bodyPr>
            <a:normAutofit fontScale="90000"/>
          </a:bodyPr>
          <a:lstStyle/>
          <a:p>
            <a:pPr eaLnBrk="1" hangingPunct="1"/>
            <a:r>
              <a:rPr lang="ru-RU" altLang="ru-RU" sz="3200" b="1" dirty="0" smtClean="0">
                <a:solidFill>
                  <a:srgbClr val="C00000"/>
                </a:solidFill>
              </a:rPr>
              <a:t>Детский сад с инклюзивным воспитанием</a:t>
            </a:r>
          </a:p>
        </p:txBody>
      </p:sp>
      <p:sp>
        <p:nvSpPr>
          <p:cNvPr id="34819" name="Content Placeholder 2"/>
          <p:cNvSpPr>
            <a:spLocks noGrp="1"/>
          </p:cNvSpPr>
          <p:nvPr>
            <p:ph idx="1"/>
          </p:nvPr>
        </p:nvSpPr>
        <p:spPr>
          <a:xfrm>
            <a:off x="317989" y="2420938"/>
            <a:ext cx="8229600" cy="3816350"/>
          </a:xfrm>
          <a:solidFill>
            <a:schemeClr val="bg1"/>
          </a:solidFill>
        </p:spPr>
        <p:txBody>
          <a:bodyPr>
            <a:normAutofit lnSpcReduction="10000"/>
          </a:bodyPr>
          <a:lstStyle/>
          <a:p>
            <a:pPr eaLnBrk="1" hangingPunct="1">
              <a:buFont typeface="Arial" charset="0"/>
              <a:buNone/>
              <a:defRPr/>
            </a:pPr>
            <a:r>
              <a:rPr lang="ru-RU" altLang="ru-RU" sz="2000" dirty="0" smtClean="0">
                <a:solidFill>
                  <a:schemeClr val="tx2">
                    <a:lumMod val="50000"/>
                  </a:schemeClr>
                </a:solidFill>
              </a:rPr>
              <a:t>В соответствии с технологическим заданием, в здании ДОУ предусмотреть доступ родителей-инвалидов и детей-инвалидов из расчета не более двух дошкольников в каждой группе (кроме ясельной), кроме тотально слепых и глухо-немых, в следующие помещения:</a:t>
            </a:r>
          </a:p>
          <a:p>
            <a:pPr eaLnBrk="1" hangingPunct="1">
              <a:buClr>
                <a:srgbClr val="C00000"/>
              </a:buClr>
              <a:defRPr/>
            </a:pPr>
            <a:r>
              <a:rPr lang="ru-RU" altLang="ru-RU" sz="2000" dirty="0" smtClean="0">
                <a:solidFill>
                  <a:schemeClr val="tx2">
                    <a:lumMod val="50000"/>
                  </a:schemeClr>
                </a:solidFill>
              </a:rPr>
              <a:t>групповые ячейки, </a:t>
            </a:r>
          </a:p>
          <a:p>
            <a:pPr eaLnBrk="1" hangingPunct="1">
              <a:buClr>
                <a:srgbClr val="C00000"/>
              </a:buClr>
              <a:defRPr/>
            </a:pPr>
            <a:r>
              <a:rPr lang="ru-RU" altLang="ru-RU" sz="2000" dirty="0" smtClean="0">
                <a:solidFill>
                  <a:schemeClr val="tx2">
                    <a:lumMod val="50000"/>
                  </a:schemeClr>
                </a:solidFill>
              </a:rPr>
              <a:t>бассейн, </a:t>
            </a:r>
          </a:p>
          <a:p>
            <a:pPr eaLnBrk="1" hangingPunct="1">
              <a:buClr>
                <a:srgbClr val="C00000"/>
              </a:buClr>
              <a:defRPr/>
            </a:pPr>
            <a:r>
              <a:rPr lang="ru-RU" altLang="ru-RU" sz="2000" dirty="0" smtClean="0">
                <a:solidFill>
                  <a:schemeClr val="tx2">
                    <a:lumMod val="50000"/>
                  </a:schemeClr>
                </a:solidFill>
              </a:rPr>
              <a:t>кружковые помещения и залы, </a:t>
            </a:r>
          </a:p>
          <a:p>
            <a:pPr eaLnBrk="1" hangingPunct="1">
              <a:buClr>
                <a:srgbClr val="C00000"/>
              </a:buClr>
              <a:defRPr/>
            </a:pPr>
            <a:r>
              <a:rPr lang="ru-RU" altLang="ru-RU" sz="2000" dirty="0" smtClean="0">
                <a:solidFill>
                  <a:schemeClr val="tx2">
                    <a:lumMod val="50000"/>
                  </a:schemeClr>
                </a:solidFill>
              </a:rPr>
              <a:t>в кабинет заведующей, </a:t>
            </a:r>
          </a:p>
          <a:p>
            <a:pPr eaLnBrk="1" hangingPunct="1">
              <a:buClr>
                <a:srgbClr val="C00000"/>
              </a:buClr>
              <a:defRPr/>
            </a:pPr>
            <a:r>
              <a:rPr lang="ru-RU" altLang="ru-RU" sz="2000" dirty="0" smtClean="0">
                <a:solidFill>
                  <a:schemeClr val="tx2">
                    <a:lumMod val="50000"/>
                  </a:schemeClr>
                </a:solidFill>
              </a:rPr>
              <a:t>в медпункт.</a:t>
            </a:r>
          </a:p>
          <a:p>
            <a:pPr eaLnBrk="1" hangingPunct="1">
              <a:buFont typeface="Arial" charset="0"/>
              <a:buNone/>
              <a:defRPr/>
            </a:pPr>
            <a:r>
              <a:rPr lang="ru-RU" altLang="ru-RU" sz="2000" dirty="0" smtClean="0">
                <a:solidFill>
                  <a:schemeClr val="tx2">
                    <a:lumMod val="50000"/>
                  </a:schemeClr>
                </a:solidFill>
              </a:rPr>
              <a:t>Не предусматривать доступ инвалидов в помещения кухни, постирочной и кабинеты персонала.</a:t>
            </a:r>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l="8405" t="38577" r="4311" b="18533"/>
          <a:stretch>
            <a:fillRect/>
          </a:stretch>
        </p:blipFill>
        <p:spPr bwMode="auto">
          <a:xfrm>
            <a:off x="4173415" y="3789363"/>
            <a:ext cx="468923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69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1339" y="1196976"/>
            <a:ext cx="8109438" cy="835025"/>
          </a:xfrm>
          <a:solidFill>
            <a:schemeClr val="bg1"/>
          </a:solidFill>
        </p:spPr>
        <p:txBody>
          <a:bodyPr>
            <a:normAutofit fontScale="90000"/>
          </a:bodyPr>
          <a:lstStyle/>
          <a:p>
            <a:pPr eaLnBrk="1" hangingPunct="1">
              <a:defRPr/>
            </a:pPr>
            <a:r>
              <a:rPr lang="ru-RU" sz="3200" b="1" dirty="0" smtClean="0">
                <a:solidFill>
                  <a:srgbClr val="C00000"/>
                </a:solidFill>
              </a:rPr>
              <a:t>Физкультурно-оздоровительные комплексы (ФОК)</a:t>
            </a:r>
          </a:p>
        </p:txBody>
      </p:sp>
      <p:sp>
        <p:nvSpPr>
          <p:cNvPr id="43010" name="Content Placeholder 2"/>
          <p:cNvSpPr>
            <a:spLocks noGrp="1"/>
          </p:cNvSpPr>
          <p:nvPr>
            <p:ph idx="1"/>
          </p:nvPr>
        </p:nvSpPr>
        <p:spPr>
          <a:xfrm>
            <a:off x="451338" y="1989138"/>
            <a:ext cx="8184174" cy="4187825"/>
          </a:xfrm>
          <a:solidFill>
            <a:schemeClr val="bg1"/>
          </a:solidFill>
        </p:spPr>
        <p:txBody>
          <a:bodyPr>
            <a:normAutofit lnSpcReduction="10000"/>
          </a:bodyPr>
          <a:lstStyle/>
          <a:p>
            <a:pPr eaLnBrk="1" hangingPunct="1">
              <a:buFont typeface="Arial" charset="0"/>
              <a:buNone/>
              <a:defRPr/>
            </a:pPr>
            <a:r>
              <a:rPr lang="ru-RU" sz="2000" dirty="0" smtClean="0">
                <a:solidFill>
                  <a:schemeClr val="tx2">
                    <a:lumMod val="50000"/>
                  </a:schemeClr>
                </a:solidFill>
              </a:rPr>
              <a:t>В проекте предусмотреть: </a:t>
            </a:r>
          </a:p>
          <a:p>
            <a:pPr eaLnBrk="1" hangingPunct="1">
              <a:buFontTx/>
              <a:buChar char="-"/>
              <a:defRPr/>
            </a:pPr>
            <a:r>
              <a:rPr lang="ru-RU" sz="2000" dirty="0" smtClean="0">
                <a:solidFill>
                  <a:schemeClr val="tx2">
                    <a:lumMod val="50000"/>
                  </a:schemeClr>
                </a:solidFill>
              </a:rPr>
              <a:t>стоянку для транспорта инвалидов</a:t>
            </a:r>
          </a:p>
          <a:p>
            <a:pPr eaLnBrk="1" hangingPunct="1">
              <a:buFontTx/>
              <a:buChar char="-"/>
              <a:defRPr/>
            </a:pPr>
            <a:r>
              <a:rPr lang="ru-RU" sz="2000" dirty="0" smtClean="0">
                <a:solidFill>
                  <a:schemeClr val="tx2">
                    <a:lumMod val="50000"/>
                  </a:schemeClr>
                </a:solidFill>
              </a:rPr>
              <a:t>доступность территории (пути движения, МАФ)</a:t>
            </a:r>
          </a:p>
          <a:p>
            <a:pPr eaLnBrk="1" hangingPunct="1">
              <a:buFontTx/>
              <a:buChar char="-"/>
              <a:defRPr/>
            </a:pPr>
            <a:r>
              <a:rPr lang="ru-RU" sz="2000" dirty="0" smtClean="0">
                <a:solidFill>
                  <a:schemeClr val="tx2">
                    <a:lumMod val="50000"/>
                  </a:schemeClr>
                </a:solidFill>
              </a:rPr>
              <a:t>обеспечение </a:t>
            </a:r>
            <a:r>
              <a:rPr lang="ru-RU" sz="2000" dirty="0" err="1" smtClean="0">
                <a:solidFill>
                  <a:schemeClr val="tx2">
                    <a:lumMod val="50000"/>
                  </a:schemeClr>
                </a:solidFill>
              </a:rPr>
              <a:t>безбарьерной</a:t>
            </a:r>
            <a:r>
              <a:rPr lang="ru-RU" sz="2000" dirty="0" smtClean="0">
                <a:solidFill>
                  <a:schemeClr val="tx2">
                    <a:lumMod val="50000"/>
                  </a:schemeClr>
                </a:solidFill>
              </a:rPr>
              <a:t> среды на</a:t>
            </a:r>
          </a:p>
          <a:p>
            <a:pPr eaLnBrk="1" hangingPunct="1">
              <a:buFont typeface="Arial" charset="0"/>
              <a:buNone/>
              <a:defRPr/>
            </a:pPr>
            <a:r>
              <a:rPr lang="ru-RU" sz="2000" dirty="0" smtClean="0">
                <a:solidFill>
                  <a:schemeClr val="tx2">
                    <a:lumMod val="50000"/>
                  </a:schemeClr>
                </a:solidFill>
              </a:rPr>
              <a:t>       входных группах, эвакуационных выходах;</a:t>
            </a:r>
          </a:p>
          <a:p>
            <a:pPr eaLnBrk="1" hangingPunct="1">
              <a:buFont typeface="Arial" charset="0"/>
              <a:buNone/>
              <a:defRPr/>
            </a:pPr>
            <a:r>
              <a:rPr lang="ru-RU" sz="2000" dirty="0" smtClean="0">
                <a:solidFill>
                  <a:schemeClr val="tx2">
                    <a:lumMod val="50000"/>
                  </a:schemeClr>
                </a:solidFill>
              </a:rPr>
              <a:t>- </a:t>
            </a:r>
            <a:r>
              <a:rPr lang="ru-RU" sz="2000" dirty="0" smtClean="0">
                <a:solidFill>
                  <a:schemeClr val="tx2">
                    <a:lumMod val="50000"/>
                  </a:schemeClr>
                </a:solidFill>
              </a:rPr>
              <a:t>    обеспечение </a:t>
            </a:r>
            <a:r>
              <a:rPr lang="ru-RU" sz="2000" dirty="0" smtClean="0">
                <a:solidFill>
                  <a:schemeClr val="tx2">
                    <a:lumMod val="50000"/>
                  </a:schemeClr>
                </a:solidFill>
              </a:rPr>
              <a:t>доступных для инвалидов путей передвижения, эвакуации и мест отдыха внутри здания; </a:t>
            </a:r>
          </a:p>
          <a:p>
            <a:pPr eaLnBrk="1" hangingPunct="1">
              <a:buFont typeface="Arial" charset="0"/>
              <a:buNone/>
              <a:defRPr/>
            </a:pPr>
            <a:r>
              <a:rPr lang="ru-RU" sz="2000" dirty="0" smtClean="0">
                <a:solidFill>
                  <a:schemeClr val="tx2">
                    <a:lumMod val="50000"/>
                  </a:schemeClr>
                </a:solidFill>
              </a:rPr>
              <a:t>- </a:t>
            </a:r>
            <a:r>
              <a:rPr lang="ru-RU" sz="2000" dirty="0" smtClean="0">
                <a:solidFill>
                  <a:schemeClr val="tx2">
                    <a:lumMod val="50000"/>
                  </a:schemeClr>
                </a:solidFill>
              </a:rPr>
              <a:t>    приспособление </a:t>
            </a:r>
            <a:r>
              <a:rPr lang="ru-RU" sz="2000" dirty="0" smtClean="0">
                <a:solidFill>
                  <a:schemeClr val="tx2">
                    <a:lumMod val="50000"/>
                  </a:schemeClr>
                </a:solidFill>
              </a:rPr>
              <a:t>доступных для инвалидов мест обслуживания: помещений вестибюльной группы, кабинетов,</a:t>
            </a:r>
            <a:r>
              <a:rPr lang="ru-RU" sz="2000" dirty="0" smtClean="0"/>
              <a:t> </a:t>
            </a:r>
            <a:r>
              <a:rPr lang="ru-RU" sz="2000" b="1" dirty="0" smtClean="0">
                <a:solidFill>
                  <a:srgbClr val="C00000"/>
                </a:solidFill>
              </a:rPr>
              <a:t>спортивных залов, раздевалок, душевых; </a:t>
            </a:r>
          </a:p>
          <a:p>
            <a:pPr eaLnBrk="1" hangingPunct="1">
              <a:buFont typeface="Arial" charset="0"/>
              <a:buNone/>
              <a:defRPr/>
            </a:pPr>
            <a:r>
              <a:rPr lang="ru-RU" sz="2000" dirty="0" smtClean="0"/>
              <a:t>- </a:t>
            </a:r>
            <a:r>
              <a:rPr lang="ru-RU" sz="2000" dirty="0" smtClean="0">
                <a:solidFill>
                  <a:schemeClr val="tx2">
                    <a:lumMod val="50000"/>
                  </a:schemeClr>
                </a:solidFill>
              </a:rPr>
              <a:t>туалеты для инвалидов;</a:t>
            </a:r>
          </a:p>
          <a:p>
            <a:pPr eaLnBrk="1" hangingPunct="1">
              <a:buFont typeface="Arial" charset="0"/>
              <a:buNone/>
              <a:defRPr/>
            </a:pPr>
            <a:r>
              <a:rPr lang="ru-RU" sz="2000" dirty="0" smtClean="0">
                <a:solidFill>
                  <a:schemeClr val="tx2">
                    <a:lumMod val="50000"/>
                  </a:schemeClr>
                </a:solidFill>
              </a:rPr>
              <a:t>- наличие полноценной и качественной информации для инвалидов с ограничениями в ориентации и общении.</a:t>
            </a:r>
          </a:p>
          <a:p>
            <a:pPr eaLnBrk="1" hangingPunct="1">
              <a:defRPr/>
            </a:pPr>
            <a:endParaRPr lang="ru-RU"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0725" name="Picture 6" descr="J:\работа\объекты фото\104_PANA\P1040106.JPG"/>
          <p:cNvPicPr>
            <a:picLocks noChangeAspect="1" noChangeArrowheads="1"/>
          </p:cNvPicPr>
          <p:nvPr/>
        </p:nvPicPr>
        <p:blipFill>
          <a:blip r:embed="rId2" cstate="print">
            <a:extLst>
              <a:ext uri="{28A0092B-C50C-407E-A947-70E740481C1C}">
                <a14:useLocalDpi xmlns:a14="http://schemas.microsoft.com/office/drawing/2010/main" val="0"/>
              </a:ext>
            </a:extLst>
          </a:blip>
          <a:srcRect t="1515" r="14563"/>
          <a:stretch>
            <a:fillRect/>
          </a:stretch>
        </p:blipFill>
        <p:spPr bwMode="auto">
          <a:xfrm>
            <a:off x="6498982" y="1916113"/>
            <a:ext cx="1795096"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25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1339" y="1196975"/>
            <a:ext cx="5770685" cy="922338"/>
          </a:xfrm>
          <a:solidFill>
            <a:schemeClr val="bg1"/>
          </a:solidFill>
        </p:spPr>
        <p:txBody>
          <a:bodyPr/>
          <a:lstStyle/>
          <a:p>
            <a:pPr algn="l" eaLnBrk="1" hangingPunct="1"/>
            <a:r>
              <a:rPr lang="ru-RU" altLang="ru-RU" sz="4000" b="1" smtClean="0">
                <a:solidFill>
                  <a:srgbClr val="C00000"/>
                </a:solidFill>
              </a:rPr>
              <a:t>Гостиницы, общежития</a:t>
            </a:r>
          </a:p>
        </p:txBody>
      </p:sp>
      <p:sp>
        <p:nvSpPr>
          <p:cNvPr id="44034" name="Content Placeholder 2"/>
          <p:cNvSpPr>
            <a:spLocks noGrp="1"/>
          </p:cNvSpPr>
          <p:nvPr>
            <p:ph idx="1"/>
          </p:nvPr>
        </p:nvSpPr>
        <p:spPr>
          <a:xfrm>
            <a:off x="451338" y="2060575"/>
            <a:ext cx="8522677" cy="4248150"/>
          </a:xfrm>
          <a:solidFill>
            <a:schemeClr val="bg1"/>
          </a:solidFill>
        </p:spPr>
        <p:txBody>
          <a:bodyPr>
            <a:normAutofit fontScale="85000" lnSpcReduction="20000"/>
          </a:bodyPr>
          <a:lstStyle/>
          <a:p>
            <a:pPr eaLnBrk="1" hangingPunct="1">
              <a:buFont typeface="Arial" charset="0"/>
              <a:buNone/>
              <a:defRPr/>
            </a:pPr>
            <a:r>
              <a:rPr lang="ru-RU" sz="2200" dirty="0" smtClean="0">
                <a:solidFill>
                  <a:schemeClr val="tx2">
                    <a:lumMod val="50000"/>
                  </a:schemeClr>
                </a:solidFill>
              </a:rPr>
              <a:t>Обеспечить:</a:t>
            </a:r>
          </a:p>
          <a:p>
            <a:pPr eaLnBrk="1" hangingPunct="1">
              <a:defRPr/>
            </a:pPr>
            <a:r>
              <a:rPr lang="ru-RU" sz="2200" dirty="0" smtClean="0">
                <a:solidFill>
                  <a:schemeClr val="tx2">
                    <a:lumMod val="50000"/>
                  </a:schemeClr>
                </a:solidFill>
              </a:rPr>
              <a:t>доступность пешеходных путей на территории;</a:t>
            </a:r>
          </a:p>
          <a:p>
            <a:pPr eaLnBrk="1" hangingPunct="1">
              <a:defRPr/>
            </a:pPr>
            <a:r>
              <a:rPr lang="ru-RU" sz="2200" dirty="0" smtClean="0">
                <a:solidFill>
                  <a:schemeClr val="tx2">
                    <a:lumMod val="50000"/>
                  </a:schemeClr>
                </a:solidFill>
              </a:rPr>
              <a:t>на открытой стоянке  10% машиномест для транспорта инвалидов, на подземной 2-3%, возможно отсутствие мест при оказании услуг парковки;</a:t>
            </a:r>
          </a:p>
          <a:p>
            <a:pPr eaLnBrk="1" hangingPunct="1">
              <a:defRPr/>
            </a:pPr>
            <a:r>
              <a:rPr lang="ru-RU" sz="2200" dirty="0" err="1" smtClean="0">
                <a:solidFill>
                  <a:schemeClr val="tx2">
                    <a:lumMod val="50000"/>
                  </a:schemeClr>
                </a:solidFill>
              </a:rPr>
              <a:t>безбарьерную</a:t>
            </a:r>
            <a:r>
              <a:rPr lang="ru-RU" sz="2200" dirty="0" smtClean="0">
                <a:solidFill>
                  <a:schemeClr val="tx2">
                    <a:lumMod val="50000"/>
                  </a:schemeClr>
                </a:solidFill>
              </a:rPr>
              <a:t> среду на входной группе;</a:t>
            </a:r>
          </a:p>
          <a:p>
            <a:pPr eaLnBrk="1" hangingPunct="1">
              <a:defRPr/>
            </a:pPr>
            <a:r>
              <a:rPr lang="ru-RU" sz="2200" dirty="0" smtClean="0">
                <a:solidFill>
                  <a:schemeClr val="tx2">
                    <a:lumMod val="50000"/>
                  </a:schemeClr>
                </a:solidFill>
              </a:rPr>
              <a:t>адаптацию путей движения и эвакуации;</a:t>
            </a:r>
          </a:p>
          <a:p>
            <a:pPr eaLnBrk="1" hangingPunct="1">
              <a:defRPr/>
            </a:pPr>
            <a:r>
              <a:rPr lang="ru-RU" sz="2200" dirty="0" smtClean="0">
                <a:solidFill>
                  <a:schemeClr val="tx2">
                    <a:lumMod val="50000"/>
                  </a:schemeClr>
                </a:solidFill>
              </a:rPr>
              <a:t>лифты, доступные для  инвалидов;</a:t>
            </a:r>
          </a:p>
          <a:p>
            <a:pPr eaLnBrk="1" hangingPunct="1">
              <a:defRPr/>
            </a:pPr>
            <a:r>
              <a:rPr lang="ru-RU" sz="2200" b="1" dirty="0" smtClean="0">
                <a:solidFill>
                  <a:srgbClr val="C00000"/>
                </a:solidFill>
              </a:rPr>
              <a:t>доступность любого места обслуживания для инвалидов (ресторан, СПА-зона и </a:t>
            </a:r>
            <a:r>
              <a:rPr lang="ru-RU" sz="2200" b="1" dirty="0" err="1" smtClean="0">
                <a:solidFill>
                  <a:srgbClr val="C00000"/>
                </a:solidFill>
              </a:rPr>
              <a:t>пр</a:t>
            </a:r>
            <a:r>
              <a:rPr lang="ru-RU" sz="2200" b="1" dirty="0" smtClean="0">
                <a:solidFill>
                  <a:srgbClr val="C00000"/>
                </a:solidFill>
              </a:rPr>
              <a:t>); </a:t>
            </a:r>
          </a:p>
          <a:p>
            <a:pPr eaLnBrk="1" hangingPunct="1">
              <a:defRPr/>
            </a:pPr>
            <a:r>
              <a:rPr lang="ru-RU" sz="2200" b="1" dirty="0" smtClean="0">
                <a:solidFill>
                  <a:srgbClr val="C00000"/>
                </a:solidFill>
              </a:rPr>
              <a:t>номера для инвалидов не менее 10 % (универсальных или специализированные для каждого вида инвалидности отдельно);</a:t>
            </a:r>
          </a:p>
          <a:p>
            <a:pPr eaLnBrk="1" hangingPunct="1">
              <a:defRPr/>
            </a:pPr>
            <a:r>
              <a:rPr lang="ru-RU" sz="2200" b="1" dirty="0" smtClean="0">
                <a:solidFill>
                  <a:srgbClr val="C00000"/>
                </a:solidFill>
              </a:rPr>
              <a:t>санузлы для инвалидов в вестибюле;</a:t>
            </a:r>
          </a:p>
          <a:p>
            <a:pPr eaLnBrk="1" hangingPunct="1">
              <a:defRPr/>
            </a:pPr>
            <a:r>
              <a:rPr lang="ru-RU" sz="2200" dirty="0" smtClean="0">
                <a:solidFill>
                  <a:schemeClr val="tx2">
                    <a:lumMod val="50000"/>
                  </a:schemeClr>
                </a:solidFill>
              </a:rPr>
              <a:t>систему средств информационной поддержки для инвалидов в номерах и в зонах обслуживания.</a:t>
            </a:r>
            <a:endParaRPr lang="ru-RU" sz="22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1749" name="Picture 6" descr="I:\DCIM\122_PANA\P1220588.JPG"/>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6156176" y="476672"/>
            <a:ext cx="2625969"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47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536" y="692150"/>
            <a:ext cx="7434015" cy="1081088"/>
          </a:xfrm>
          <a:solidFill>
            <a:schemeClr val="bg1"/>
          </a:solidFill>
        </p:spPr>
        <p:txBody>
          <a:bodyPr/>
          <a:lstStyle/>
          <a:p>
            <a:pPr algn="l" eaLnBrk="1" hangingPunct="1"/>
            <a:r>
              <a:rPr lang="ru-RU" altLang="ru-RU" sz="2800" b="1" dirty="0" smtClean="0">
                <a:solidFill>
                  <a:srgbClr val="C00000"/>
                </a:solidFill>
              </a:rPr>
              <a:t>Жилой дом  с </a:t>
            </a:r>
            <a:r>
              <a:rPr lang="ru-RU" altLang="ru-RU" sz="2800" b="1" dirty="0" smtClean="0">
                <a:solidFill>
                  <a:srgbClr val="C00000"/>
                </a:solidFill>
              </a:rPr>
              <a:t>нежилыми помещениями</a:t>
            </a:r>
            <a:r>
              <a:rPr lang="ru-RU" altLang="ru-RU" sz="2800" dirty="0" smtClean="0"/>
              <a:t> </a:t>
            </a:r>
            <a:endParaRPr lang="ru-RU" altLang="ru-RU" sz="2800" dirty="0" smtClean="0"/>
          </a:p>
        </p:txBody>
      </p:sp>
      <p:sp>
        <p:nvSpPr>
          <p:cNvPr id="45058" name="Content Placeholder 2"/>
          <p:cNvSpPr>
            <a:spLocks noGrp="1"/>
          </p:cNvSpPr>
          <p:nvPr>
            <p:ph idx="1"/>
          </p:nvPr>
        </p:nvSpPr>
        <p:spPr>
          <a:xfrm>
            <a:off x="252047" y="1700214"/>
            <a:ext cx="8496300" cy="4537075"/>
          </a:xfrm>
          <a:solidFill>
            <a:schemeClr val="bg1"/>
          </a:solidFill>
        </p:spPr>
        <p:txBody>
          <a:bodyPr>
            <a:normAutofit lnSpcReduction="10000"/>
          </a:bodyPr>
          <a:lstStyle/>
          <a:p>
            <a:pPr eaLnBrk="1" hangingPunct="1">
              <a:buFont typeface="Arial" charset="0"/>
              <a:buNone/>
              <a:defRPr/>
            </a:pPr>
            <a:r>
              <a:rPr lang="ru-RU" sz="2200" dirty="0" smtClean="0">
                <a:solidFill>
                  <a:schemeClr val="tx2">
                    <a:lumMod val="50000"/>
                  </a:schemeClr>
                </a:solidFill>
              </a:rPr>
              <a:t>Обеспечить беспрепятственный доступ </a:t>
            </a:r>
          </a:p>
          <a:p>
            <a:pPr eaLnBrk="1" hangingPunct="1">
              <a:buFont typeface="Arial" charset="0"/>
              <a:buNone/>
              <a:defRPr/>
            </a:pPr>
            <a:r>
              <a:rPr lang="ru-RU" sz="2200" dirty="0" smtClean="0">
                <a:solidFill>
                  <a:schemeClr val="tx2">
                    <a:lumMod val="50000"/>
                  </a:schemeClr>
                </a:solidFill>
              </a:rPr>
              <a:t>и передвижение инвалидов:</a:t>
            </a:r>
          </a:p>
          <a:p>
            <a:pPr eaLnBrk="1" hangingPunct="1">
              <a:defRPr/>
            </a:pPr>
            <a:r>
              <a:rPr lang="ru-RU" sz="2200" dirty="0" smtClean="0">
                <a:solidFill>
                  <a:schemeClr val="tx2">
                    <a:lumMod val="50000"/>
                  </a:schemeClr>
                </a:solidFill>
              </a:rPr>
              <a:t>по прилегающей территории с детскими площадками и площадками для отдыха взрослых; </a:t>
            </a:r>
          </a:p>
          <a:p>
            <a:pPr eaLnBrk="1" hangingPunct="1">
              <a:defRPr/>
            </a:pPr>
            <a:r>
              <a:rPr lang="ru-RU" sz="2200" dirty="0" smtClean="0">
                <a:solidFill>
                  <a:schemeClr val="tx2">
                    <a:lumMod val="50000"/>
                  </a:schemeClr>
                </a:solidFill>
              </a:rPr>
              <a:t> к местам парковки для транспорта инвалидов (не  менее 10% от общего количества </a:t>
            </a:r>
            <a:r>
              <a:rPr lang="ru-RU" sz="2200" dirty="0" err="1" smtClean="0">
                <a:solidFill>
                  <a:schemeClr val="tx2">
                    <a:lumMod val="50000"/>
                  </a:schemeClr>
                </a:solidFill>
              </a:rPr>
              <a:t>машиномест</a:t>
            </a:r>
            <a:r>
              <a:rPr lang="ru-RU" sz="2200" dirty="0" smtClean="0">
                <a:solidFill>
                  <a:schemeClr val="tx2">
                    <a:lumMod val="50000"/>
                  </a:schemeClr>
                </a:solidFill>
              </a:rPr>
              <a:t>); </a:t>
            </a:r>
          </a:p>
          <a:p>
            <a:pPr eaLnBrk="1" hangingPunct="1">
              <a:defRPr/>
            </a:pPr>
            <a:r>
              <a:rPr lang="ru-RU" sz="2200" dirty="0" smtClean="0">
                <a:solidFill>
                  <a:schemeClr val="tx2">
                    <a:lumMod val="50000"/>
                  </a:schemeClr>
                </a:solidFill>
              </a:rPr>
              <a:t>на входных группах жилого дома  в жилую часть и  в нежилые помещения (кроме технических);</a:t>
            </a:r>
          </a:p>
          <a:p>
            <a:pPr eaLnBrk="1" hangingPunct="1">
              <a:defRPr/>
            </a:pPr>
            <a:r>
              <a:rPr lang="ru-RU" sz="2200" dirty="0" smtClean="0">
                <a:solidFill>
                  <a:schemeClr val="tx2">
                    <a:lumMod val="50000"/>
                  </a:schemeClr>
                </a:solidFill>
              </a:rPr>
              <a:t> во </a:t>
            </a:r>
            <a:r>
              <a:rPr lang="ru-RU" sz="2200" dirty="0" err="1" smtClean="0">
                <a:solidFill>
                  <a:schemeClr val="tx2">
                    <a:lumMod val="50000"/>
                  </a:schemeClr>
                </a:solidFill>
              </a:rPr>
              <a:t>внеквартирных</a:t>
            </a:r>
            <a:r>
              <a:rPr lang="ru-RU" sz="2200" dirty="0" smtClean="0">
                <a:solidFill>
                  <a:schemeClr val="tx2">
                    <a:lumMod val="50000"/>
                  </a:schemeClr>
                </a:solidFill>
              </a:rPr>
              <a:t> помещениях жилой части, включая   лифты;</a:t>
            </a:r>
          </a:p>
          <a:p>
            <a:pPr eaLnBrk="1" hangingPunct="1">
              <a:defRPr/>
            </a:pPr>
            <a:r>
              <a:rPr lang="ru-RU" sz="2200" dirty="0" smtClean="0">
                <a:solidFill>
                  <a:schemeClr val="tx2">
                    <a:lumMod val="50000"/>
                  </a:schemeClr>
                </a:solidFill>
              </a:rPr>
              <a:t> в нежилых помещениях общественного назначения санузлы для инвалидов. </a:t>
            </a:r>
          </a:p>
          <a:p>
            <a:pPr eaLnBrk="1" hangingPunct="1">
              <a:buFont typeface="Arial" charset="0"/>
              <a:buNone/>
              <a:defRPr/>
            </a:pPr>
            <a:r>
              <a:rPr lang="ru-RU" sz="2200" dirty="0" smtClean="0">
                <a:solidFill>
                  <a:schemeClr val="tx2">
                    <a:lumMod val="50000"/>
                  </a:schemeClr>
                </a:solidFill>
              </a:rPr>
              <a:t>В жилых домах городского заказа предусмотреть специализированные квартиры для инвалидов</a:t>
            </a:r>
            <a:endParaRPr lang="ru-RU" sz="3500" dirty="0" smtClean="0">
              <a:solidFill>
                <a:schemeClr val="tx2">
                  <a:lumMod val="50000"/>
                </a:schemeClr>
              </a:solidFill>
            </a:endParaRPr>
          </a:p>
          <a:p>
            <a:pPr eaLnBrk="1" hangingPunct="1">
              <a:defRPr/>
            </a:pPr>
            <a:endParaRPr lang="ru-RU"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2773" name="Picture 3" descr="жилдом.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1623" y="981076"/>
            <a:ext cx="192844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15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866298"/>
            <a:ext cx="5410200" cy="1143000"/>
          </a:xfrm>
          <a:solidFill>
            <a:schemeClr val="bg1"/>
          </a:solidFill>
          <a:ln>
            <a:noFill/>
          </a:ln>
        </p:spPr>
        <p:style>
          <a:lnRef idx="1">
            <a:schemeClr val="accent1"/>
          </a:lnRef>
          <a:fillRef idx="2">
            <a:schemeClr val="accent1"/>
          </a:fillRef>
          <a:effectRef idx="1">
            <a:schemeClr val="accent1"/>
          </a:effectRef>
          <a:fontRef idx="minor">
            <a:schemeClr val="dk1"/>
          </a:fontRef>
        </p:style>
        <p:txBody>
          <a:bodyPr/>
          <a:lstStyle/>
          <a:p>
            <a:pPr>
              <a:defRPr/>
            </a:pPr>
            <a:r>
              <a:rPr lang="ru-RU" dirty="0" smtClean="0"/>
              <a:t>СНиП 35-01-2001</a:t>
            </a:r>
            <a:endParaRPr lang="ru-RU" dirty="0"/>
          </a:p>
        </p:txBody>
      </p:sp>
      <p:sp>
        <p:nvSpPr>
          <p:cNvPr id="3" name="Объект 2"/>
          <p:cNvSpPr>
            <a:spLocks noGrp="1"/>
          </p:cNvSpPr>
          <p:nvPr>
            <p:ph idx="1"/>
          </p:nvPr>
        </p:nvSpPr>
        <p:spPr>
          <a:xfrm>
            <a:off x="467544" y="2204864"/>
            <a:ext cx="8229600" cy="3887764"/>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buFont typeface="Arial" charset="0"/>
              <a:buNone/>
              <a:defRPr/>
            </a:pPr>
            <a:r>
              <a:rPr lang="ru-RU" dirty="0">
                <a:solidFill>
                  <a:schemeClr val="tx1"/>
                </a:solidFill>
              </a:rPr>
              <a:t>1.1. При новом проектировании и реконструкции общественных, жилых и промышленных зданий следует, как правило, предусматривать для инвалидов и граждан других маломобильных групп населения условия жизнедеятельности, равные с остальными категориями населения.</a:t>
            </a:r>
          </a:p>
          <a:p>
            <a:pPr marL="0" indent="0">
              <a:buFont typeface="Arial" charset="0"/>
              <a:buNone/>
              <a:defRPr/>
            </a:pPr>
            <a:r>
              <a:rPr lang="ru-RU" dirty="0">
                <a:solidFill>
                  <a:schemeClr val="tx1"/>
                </a:solidFill>
              </a:rPr>
              <a:t>Перечень объектов, доступных для инвалидов и других маломобильных групп населения (далее - МГН), расчетное число и категория инвалидов, а также группа мобильности МГН (Приложение В, табл. В.1) устанавливаются заданием на проектирование. </a:t>
            </a:r>
            <a:r>
              <a:rPr lang="ru-RU" dirty="0">
                <a:solidFill>
                  <a:srgbClr val="FF0000"/>
                </a:solidFill>
              </a:rPr>
              <a:t>Оно утверждается в установленном порядке по согласованию с территориальным органом социальной защиты населения и с учетом мнения общественных объединений инвалидов</a:t>
            </a:r>
            <a:r>
              <a:rPr lang="ru-RU" dirty="0" smtClean="0">
                <a:solidFill>
                  <a:srgbClr val="FF0000"/>
                </a:solidFill>
              </a:rPr>
              <a:t>.</a:t>
            </a:r>
            <a:endParaRPr lang="ru-RU" dirty="0"/>
          </a:p>
        </p:txBody>
      </p:sp>
      <p:sp>
        <p:nvSpPr>
          <p:cNvPr id="6" name="Footer Placeholder 5"/>
          <p:cNvSpPr>
            <a:spLocks noGrp="1"/>
          </p:cNvSpPr>
          <p:nvPr>
            <p:ph type="ftr" sz="quarter" idx="4294967295"/>
          </p:nvPr>
        </p:nvSpPr>
        <p:spPr/>
        <p:txBody>
          <a:bodyPr/>
          <a:lstStyle/>
          <a:p>
            <a:pPr>
              <a:defRPr/>
            </a:pPr>
            <a:r>
              <a:rPr lang="ru-RU" dirty="0" err="1"/>
              <a:t>Осиновская</a:t>
            </a:r>
            <a:r>
              <a:rPr lang="ru-RU" dirty="0"/>
              <a:t> ДСЗН города Москвы</a:t>
            </a:r>
          </a:p>
        </p:txBody>
      </p:sp>
      <p:pic>
        <p:nvPicPr>
          <p:cNvPr id="6149" name="Picture 2" descr="Картинка 1 из 959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96" y="941387"/>
            <a:ext cx="1225062"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235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КОПЭ.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869" y="4479925"/>
            <a:ext cx="229332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П44Т.jpg"/>
          <p:cNvPicPr>
            <a:picLocks noChangeAspect="1"/>
          </p:cNvPicPr>
          <p:nvPr/>
        </p:nvPicPr>
        <p:blipFill>
          <a:blip r:embed="rId3">
            <a:extLst>
              <a:ext uri="{28A0092B-C50C-407E-A947-70E740481C1C}">
                <a14:useLocalDpi xmlns:a14="http://schemas.microsoft.com/office/drawing/2010/main" val="0"/>
              </a:ext>
            </a:extLst>
          </a:blip>
          <a:srcRect t="20271" r="1286"/>
          <a:stretch>
            <a:fillRect/>
          </a:stretch>
        </p:blipFill>
        <p:spPr bwMode="auto">
          <a:xfrm>
            <a:off x="5169877" y="4552951"/>
            <a:ext cx="1595804"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1"/>
          <p:cNvSpPr>
            <a:spLocks noGrp="1"/>
          </p:cNvSpPr>
          <p:nvPr>
            <p:ph type="title"/>
          </p:nvPr>
        </p:nvSpPr>
        <p:spPr>
          <a:xfrm>
            <a:off x="383931" y="1484314"/>
            <a:ext cx="8496300" cy="1050925"/>
          </a:xfrm>
          <a:solidFill>
            <a:schemeClr val="bg1"/>
          </a:solidFill>
        </p:spPr>
        <p:txBody>
          <a:bodyPr>
            <a:normAutofit fontScale="90000"/>
          </a:bodyPr>
          <a:lstStyle/>
          <a:p>
            <a:pPr eaLnBrk="1" hangingPunct="1"/>
            <a:r>
              <a:rPr lang="ru-RU" altLang="ru-RU" sz="3600" b="1" smtClean="0">
                <a:solidFill>
                  <a:srgbClr val="C00000"/>
                </a:solidFill>
              </a:rPr>
              <a:t>Типовые серии домов массовой застройки</a:t>
            </a:r>
          </a:p>
        </p:txBody>
      </p:sp>
      <p:sp>
        <p:nvSpPr>
          <p:cNvPr id="33797" name="Content Placeholder 2"/>
          <p:cNvSpPr>
            <a:spLocks noGrp="1"/>
          </p:cNvSpPr>
          <p:nvPr>
            <p:ph idx="1"/>
          </p:nvPr>
        </p:nvSpPr>
        <p:spPr>
          <a:xfrm>
            <a:off x="383931" y="2492375"/>
            <a:ext cx="8424497" cy="1728788"/>
          </a:xfrm>
          <a:solidFill>
            <a:schemeClr val="bg1"/>
          </a:solidFill>
        </p:spPr>
        <p:txBody>
          <a:bodyPr>
            <a:normAutofit/>
          </a:bodyPr>
          <a:lstStyle/>
          <a:p>
            <a:pPr eaLnBrk="1" hangingPunct="1">
              <a:buFont typeface="Arial" charset="0"/>
              <a:buNone/>
            </a:pPr>
            <a:r>
              <a:rPr lang="ru-RU" altLang="ru-RU" sz="2400" dirty="0" smtClean="0"/>
              <a:t>Для серий домов массовой жилой застройки </a:t>
            </a:r>
          </a:p>
          <a:p>
            <a:pPr marL="0" indent="0">
              <a:buNone/>
            </a:pPr>
            <a:r>
              <a:rPr lang="ru-RU" altLang="ru-RU" sz="2400" dirty="0" smtClean="0"/>
              <a:t>П 44Т, КОПЭ, ПЗМ, И-155 и др. разработаны и утверждены </a:t>
            </a:r>
            <a:r>
              <a:rPr lang="ru-RU" altLang="ru-RU" sz="2400" dirty="0" err="1" smtClean="0"/>
              <a:t>Москомархитектурой</a:t>
            </a:r>
            <a:r>
              <a:rPr lang="ru-RU" altLang="ru-RU" sz="2400" dirty="0" smtClean="0"/>
              <a:t>  </a:t>
            </a:r>
            <a:r>
              <a:rPr lang="ru-RU" altLang="ru-RU" sz="2400" dirty="0" smtClean="0">
                <a:solidFill>
                  <a:srgbClr val="C00000"/>
                </a:solidFill>
              </a:rPr>
              <a:t>типовое задание и типовой  раздел</a:t>
            </a:r>
            <a:r>
              <a:rPr lang="ru-RU" altLang="ru-RU" sz="2400" dirty="0" smtClean="0">
                <a:solidFill>
                  <a:srgbClr val="FF0000"/>
                </a:solidFill>
              </a:rPr>
              <a:t> </a:t>
            </a:r>
            <a:r>
              <a:rPr lang="ru-RU" altLang="ru-RU" sz="2400" dirty="0" smtClean="0"/>
              <a:t>«Мероприятия по обеспечению доступа инвалидов» (МОДИ).</a:t>
            </a:r>
            <a:endParaRPr lang="ru-RU" altLang="ru-RU" sz="2000" dirty="0" smtClean="0"/>
          </a:p>
          <a:p>
            <a:pPr eaLnBrk="1" hangingPunct="1">
              <a:buFont typeface="Arial" charset="0"/>
              <a:buNone/>
            </a:pPr>
            <a:endParaRPr lang="ru-RU" altLang="ru-RU" dirty="0" smtClean="0"/>
          </a:p>
        </p:txBody>
      </p:sp>
      <p:sp>
        <p:nvSpPr>
          <p:cNvPr id="8" name="Footer Placeholder 7"/>
          <p:cNvSpPr>
            <a:spLocks noGrp="1"/>
          </p:cNvSpPr>
          <p:nvPr>
            <p:ph type="ftr" sz="quarter" idx="4294967295"/>
          </p:nvPr>
        </p:nvSpPr>
        <p:spPr/>
        <p:txBody>
          <a:bodyPr/>
          <a:lstStyle/>
          <a:p>
            <a:pPr>
              <a:defRPr/>
            </a:pPr>
            <a:r>
              <a:rPr lang="ru-RU"/>
              <a:t>Осиновская ДСЗН города Москвы</a:t>
            </a:r>
          </a:p>
        </p:txBody>
      </p:sp>
      <p:pic>
        <p:nvPicPr>
          <p:cNvPr id="33799" name="Picture 6" descr="ПЗМ.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2897" y="4581525"/>
            <a:ext cx="163976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87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3931" y="1412876"/>
            <a:ext cx="4967654" cy="1008063"/>
          </a:xfrm>
          <a:solidFill>
            <a:schemeClr val="bg1"/>
          </a:solidFill>
        </p:spPr>
        <p:txBody>
          <a:bodyPr/>
          <a:lstStyle/>
          <a:p>
            <a:pPr eaLnBrk="1" hangingPunct="1"/>
            <a:r>
              <a:rPr lang="ru-RU" altLang="ru-RU" sz="4800" smtClean="0">
                <a:solidFill>
                  <a:srgbClr val="C00000"/>
                </a:solidFill>
              </a:rPr>
              <a:t>Гаражи, парковки</a:t>
            </a:r>
          </a:p>
        </p:txBody>
      </p:sp>
      <p:sp>
        <p:nvSpPr>
          <p:cNvPr id="39939" name="Content Placeholder 2"/>
          <p:cNvSpPr>
            <a:spLocks noGrp="1"/>
          </p:cNvSpPr>
          <p:nvPr>
            <p:ph idx="1"/>
          </p:nvPr>
        </p:nvSpPr>
        <p:spPr>
          <a:xfrm>
            <a:off x="533400" y="2565400"/>
            <a:ext cx="8077200" cy="3671888"/>
          </a:xfrm>
          <a:solidFill>
            <a:schemeClr val="bg1"/>
          </a:solidFill>
        </p:spPr>
        <p:txBody>
          <a:bodyPr/>
          <a:lstStyle/>
          <a:p>
            <a:pPr eaLnBrk="1" hangingPunct="1">
              <a:buFont typeface="Arial" charset="0"/>
              <a:buNone/>
              <a:defRPr/>
            </a:pPr>
            <a:r>
              <a:rPr lang="ru-RU" altLang="ru-RU" sz="2600" dirty="0" smtClean="0">
                <a:solidFill>
                  <a:schemeClr val="tx2">
                    <a:lumMod val="50000"/>
                  </a:schemeClr>
                </a:solidFill>
              </a:rPr>
              <a:t>Предусмотреть:</a:t>
            </a:r>
          </a:p>
          <a:p>
            <a:pPr eaLnBrk="1" hangingPunct="1">
              <a:buClr>
                <a:srgbClr val="C00000"/>
              </a:buClr>
              <a:buFont typeface="Wingdings" pitchFamily="2" charset="2"/>
              <a:buChar char="q"/>
              <a:defRPr/>
            </a:pPr>
            <a:r>
              <a:rPr lang="ru-RU" altLang="ru-RU" sz="2600" dirty="0" smtClean="0">
                <a:solidFill>
                  <a:schemeClr val="tx2">
                    <a:lumMod val="50000"/>
                  </a:schemeClr>
                </a:solidFill>
              </a:rPr>
              <a:t>приспособление прилегающей территории для инвалидов групп мобильности М1, М2, М3,М4:,</a:t>
            </a:r>
          </a:p>
          <a:p>
            <a:pPr eaLnBrk="1" hangingPunct="1">
              <a:buClr>
                <a:srgbClr val="C00000"/>
              </a:buClr>
              <a:buFont typeface="Wingdings" pitchFamily="2" charset="2"/>
              <a:buChar char="q"/>
              <a:defRPr/>
            </a:pPr>
            <a:r>
              <a:rPr lang="ru-RU" altLang="ru-RU" sz="2600" dirty="0" smtClean="0">
                <a:solidFill>
                  <a:schemeClr val="tx2">
                    <a:lumMod val="50000"/>
                  </a:schemeClr>
                </a:solidFill>
              </a:rPr>
              <a:t>безбарьерную среду на входной группе и пути передвижения, эвакуации внутри объекта для инвалидов групп мобильности М1, М3, М4, </a:t>
            </a:r>
          </a:p>
          <a:p>
            <a:pPr eaLnBrk="1" hangingPunct="1">
              <a:buClr>
                <a:srgbClr val="C00000"/>
              </a:buClr>
              <a:buFont typeface="Wingdings" pitchFamily="2" charset="2"/>
              <a:buChar char="q"/>
              <a:defRPr/>
            </a:pPr>
            <a:r>
              <a:rPr lang="ru-RU" altLang="ru-RU" sz="2600" dirty="0" smtClean="0">
                <a:solidFill>
                  <a:schemeClr val="tx2">
                    <a:lumMod val="50000"/>
                  </a:schemeClr>
                </a:solidFill>
              </a:rPr>
              <a:t>места для автомобилей инвалидов    – 1-3%,</a:t>
            </a:r>
          </a:p>
          <a:p>
            <a:pPr eaLnBrk="1" hangingPunct="1">
              <a:buClr>
                <a:srgbClr val="C00000"/>
              </a:buClr>
              <a:buFont typeface="Wingdings" pitchFamily="2" charset="2"/>
              <a:buChar char="q"/>
              <a:defRPr/>
            </a:pPr>
            <a:r>
              <a:rPr lang="ru-RU" altLang="ru-RU" sz="2600" dirty="0" smtClean="0">
                <a:solidFill>
                  <a:schemeClr val="tx2">
                    <a:lumMod val="50000"/>
                  </a:schemeClr>
                </a:solidFill>
              </a:rPr>
              <a:t>санузел для инвалидов (по возможности).</a:t>
            </a:r>
          </a:p>
          <a:p>
            <a:pPr eaLnBrk="1" hangingPunct="1">
              <a:defRPr/>
            </a:pPr>
            <a:endParaRPr lang="ru-RU" altLang="ru-RU"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4821" name="Picture 3" descr="5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1812" y="1412875"/>
            <a:ext cx="2321169"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86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1339" y="1844675"/>
            <a:ext cx="4403481" cy="1728788"/>
          </a:xfrm>
        </p:spPr>
        <p:txBody>
          <a:bodyPr/>
          <a:lstStyle/>
          <a:p>
            <a:pPr eaLnBrk="1" hangingPunct="1"/>
            <a:r>
              <a:rPr lang="ru-RU" altLang="ru-RU" b="1" smtClean="0">
                <a:solidFill>
                  <a:srgbClr val="C00000"/>
                </a:solidFill>
              </a:rPr>
              <a:t>Объекты реконструкции</a:t>
            </a:r>
          </a:p>
        </p:txBody>
      </p:sp>
      <p:sp>
        <p:nvSpPr>
          <p:cNvPr id="40963" name="Content Placeholder 2"/>
          <p:cNvSpPr>
            <a:spLocks noGrp="1"/>
          </p:cNvSpPr>
          <p:nvPr>
            <p:ph idx="1"/>
          </p:nvPr>
        </p:nvSpPr>
        <p:spPr>
          <a:xfrm>
            <a:off x="517281" y="4076700"/>
            <a:ext cx="8229600" cy="1728788"/>
          </a:xfrm>
        </p:spPr>
        <p:txBody>
          <a:bodyPr>
            <a:normAutofit fontScale="92500"/>
          </a:bodyPr>
          <a:lstStyle/>
          <a:p>
            <a:pPr marL="0" indent="0">
              <a:buNone/>
              <a:defRPr/>
            </a:pPr>
            <a:r>
              <a:rPr lang="ru-RU" altLang="ru-RU" dirty="0" smtClean="0">
                <a:solidFill>
                  <a:schemeClr val="tx2">
                    <a:lumMod val="50000"/>
                  </a:schemeClr>
                </a:solidFill>
              </a:rPr>
              <a:t>В зависимости от конструктивных особенностей здания допускается обеспечение доступа инвалидов только в пределах первого этажа.</a:t>
            </a:r>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5845" name="Picture 3" descr="reconst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3936" y="1196976"/>
            <a:ext cx="3377711"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730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179028" y="1268414"/>
            <a:ext cx="5517173" cy="1152525"/>
          </a:xfrm>
        </p:spPr>
        <p:txBody>
          <a:bodyPr/>
          <a:lstStyle/>
          <a:p>
            <a:pPr eaLnBrk="1" hangingPunct="1"/>
            <a:r>
              <a:rPr lang="ru-RU" altLang="ru-RU" sz="3200" b="1" smtClean="0">
                <a:solidFill>
                  <a:srgbClr val="C00000"/>
                </a:solidFill>
              </a:rPr>
              <a:t>Здания,  имеющие статус</a:t>
            </a:r>
            <a:br>
              <a:rPr lang="ru-RU" altLang="ru-RU" sz="3200" b="1" smtClean="0">
                <a:solidFill>
                  <a:srgbClr val="C00000"/>
                </a:solidFill>
              </a:rPr>
            </a:br>
            <a:r>
              <a:rPr lang="ru-RU" altLang="ru-RU" sz="3200" b="1" smtClean="0">
                <a:solidFill>
                  <a:srgbClr val="C00000"/>
                </a:solidFill>
              </a:rPr>
              <a:t> памятника архитектуры </a:t>
            </a:r>
          </a:p>
        </p:txBody>
      </p:sp>
      <p:pic>
        <p:nvPicPr>
          <p:cNvPr id="36867" name="Content Placeholder 3" descr="памятник.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49923" y="3357563"/>
            <a:ext cx="3190143" cy="2392362"/>
          </a:xfrm>
        </p:spPr>
      </p:pic>
      <p:sp>
        <p:nvSpPr>
          <p:cNvPr id="36868" name="Content Placeholder 4"/>
          <p:cNvSpPr>
            <a:spLocks noGrp="1"/>
          </p:cNvSpPr>
          <p:nvPr>
            <p:ph sz="half" idx="2"/>
          </p:nvPr>
        </p:nvSpPr>
        <p:spPr>
          <a:xfrm>
            <a:off x="4306766" y="2349500"/>
            <a:ext cx="4402015" cy="3600450"/>
          </a:xfrm>
          <a:solidFill>
            <a:schemeClr val="bg1"/>
          </a:solidFill>
        </p:spPr>
        <p:txBody>
          <a:bodyPr/>
          <a:lstStyle/>
          <a:p>
            <a:pPr marL="0" indent="0" eaLnBrk="1" hangingPunct="1">
              <a:buFont typeface="Arial" charset="0"/>
              <a:buNone/>
            </a:pPr>
            <a:r>
              <a:rPr lang="ru-RU" altLang="ru-RU" sz="2400" smtClean="0"/>
              <a:t>Приспособление памятника архитектуры может привести к изменению его объемно-планировочных решений, фасада, что запрещается по решению Москомнаследия.</a:t>
            </a:r>
          </a:p>
          <a:p>
            <a:pPr marL="0" indent="0" eaLnBrk="1" hangingPunct="1">
              <a:buFont typeface="Arial" charset="0"/>
              <a:buNone/>
            </a:pPr>
            <a:r>
              <a:rPr lang="ru-RU" altLang="ru-RU" sz="2400" smtClean="0"/>
              <a:t>Мероприятия по доступности определяются с учетом особенностей объекта.</a:t>
            </a:r>
          </a:p>
        </p:txBody>
      </p:sp>
      <p:sp>
        <p:nvSpPr>
          <p:cNvPr id="6" name="Footer Placeholder 5"/>
          <p:cNvSpPr>
            <a:spLocks noGrp="1"/>
          </p:cNvSpPr>
          <p:nvPr>
            <p:ph type="ftr" sz="quarter" idx="11"/>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278312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03648" y="407036"/>
            <a:ext cx="4851888" cy="692150"/>
          </a:xfrm>
          <a:solidFill>
            <a:schemeClr val="bg1"/>
          </a:solidFill>
        </p:spPr>
        <p:txBody>
          <a:bodyPr>
            <a:normAutofit fontScale="90000"/>
          </a:bodyPr>
          <a:lstStyle/>
          <a:p>
            <a:pPr algn="l" eaLnBrk="1" hangingPunct="1"/>
            <a:r>
              <a:rPr lang="ru-RU" altLang="ru-RU" sz="3200" b="1" dirty="0" smtClean="0">
                <a:solidFill>
                  <a:srgbClr val="00B050"/>
                </a:solidFill>
              </a:rPr>
              <a:t>ПАРКИ, СКВЕРЫ, БУЛЬВАРЫ</a:t>
            </a:r>
          </a:p>
        </p:txBody>
      </p:sp>
      <p:sp>
        <p:nvSpPr>
          <p:cNvPr id="50178" name="Content Placeholder 2"/>
          <p:cNvSpPr>
            <a:spLocks noGrp="1"/>
          </p:cNvSpPr>
          <p:nvPr>
            <p:ph idx="1"/>
          </p:nvPr>
        </p:nvSpPr>
        <p:spPr>
          <a:xfrm>
            <a:off x="395654" y="1700214"/>
            <a:ext cx="8229600" cy="4537075"/>
          </a:xfrm>
          <a:solidFill>
            <a:schemeClr val="bg1"/>
          </a:solidFill>
        </p:spPr>
        <p:txBody>
          <a:bodyPr>
            <a:normAutofit lnSpcReduction="10000"/>
          </a:bodyPr>
          <a:lstStyle/>
          <a:p>
            <a:pPr eaLnBrk="1" hangingPunct="1">
              <a:buClr>
                <a:srgbClr val="00B050"/>
              </a:buClr>
              <a:buFont typeface="Wingdings" pitchFamily="2" charset="2"/>
              <a:buChar char="§"/>
              <a:defRPr/>
            </a:pPr>
            <a:r>
              <a:rPr lang="ru-RU" sz="2000" dirty="0" smtClean="0">
                <a:solidFill>
                  <a:schemeClr val="tx2">
                    <a:lumMod val="50000"/>
                  </a:schemeClr>
                </a:solidFill>
              </a:rPr>
              <a:t>Предусмотреть свободное передвижение инвалидов </a:t>
            </a:r>
          </a:p>
          <a:p>
            <a:pPr eaLnBrk="1" hangingPunct="1">
              <a:buClr>
                <a:srgbClr val="00B050"/>
              </a:buClr>
              <a:buFont typeface="Arial" charset="0"/>
              <a:buNone/>
              <a:defRPr/>
            </a:pPr>
            <a:r>
              <a:rPr lang="ru-RU" sz="2000" dirty="0" smtClean="0">
                <a:solidFill>
                  <a:schemeClr val="tx2">
                    <a:lumMod val="50000"/>
                  </a:schemeClr>
                </a:solidFill>
              </a:rPr>
              <a:t>      по территории к объектам парковой инфраструктуры:</a:t>
            </a:r>
          </a:p>
          <a:p>
            <a:pPr eaLnBrk="1" hangingPunct="1">
              <a:buClr>
                <a:srgbClr val="00B050"/>
              </a:buClr>
              <a:buFont typeface="Wingdings" pitchFamily="2" charset="2"/>
              <a:buChar char="§"/>
              <a:defRPr/>
            </a:pPr>
            <a:r>
              <a:rPr lang="ru-RU" sz="2000" dirty="0" smtClean="0">
                <a:solidFill>
                  <a:schemeClr val="tx2">
                    <a:lumMod val="50000"/>
                  </a:schemeClr>
                </a:solidFill>
              </a:rPr>
              <a:t>пешеходные дорожки и площадки в твердом покрытии;</a:t>
            </a:r>
          </a:p>
          <a:p>
            <a:pPr eaLnBrk="1" hangingPunct="1">
              <a:buClr>
                <a:srgbClr val="00B050"/>
              </a:buClr>
              <a:buFont typeface="Wingdings" pitchFamily="2" charset="2"/>
              <a:buChar char="§"/>
              <a:defRPr/>
            </a:pPr>
            <a:r>
              <a:rPr lang="ru-RU" sz="2000" dirty="0" smtClean="0">
                <a:solidFill>
                  <a:schemeClr val="tx2">
                    <a:lumMod val="50000"/>
                  </a:schemeClr>
                </a:solidFill>
              </a:rPr>
              <a:t>ширину пешеходных дорожек не менее 1.8 м с продольным уклоном не более 5%, поперечным не более 2°;</a:t>
            </a:r>
          </a:p>
          <a:p>
            <a:pPr eaLnBrk="1" hangingPunct="1">
              <a:buClr>
                <a:srgbClr val="00B050"/>
              </a:buClr>
              <a:buFont typeface="Wingdings" pitchFamily="2" charset="2"/>
              <a:buChar char="§"/>
              <a:defRPr/>
            </a:pPr>
            <a:r>
              <a:rPr lang="ru-RU" sz="2000" dirty="0" smtClean="0">
                <a:solidFill>
                  <a:schemeClr val="tx2">
                    <a:lumMod val="50000"/>
                  </a:schemeClr>
                </a:solidFill>
              </a:rPr>
              <a:t>отсутствие на дорожках перепадов высот более 1,5 см;</a:t>
            </a:r>
          </a:p>
          <a:p>
            <a:pPr eaLnBrk="1" hangingPunct="1">
              <a:buClr>
                <a:srgbClr val="00B050"/>
              </a:buClr>
              <a:buFont typeface="Wingdings" pitchFamily="2" charset="2"/>
              <a:buChar char="§"/>
              <a:defRPr/>
            </a:pPr>
            <a:r>
              <a:rPr lang="ru-RU" sz="2000" dirty="0" smtClean="0">
                <a:solidFill>
                  <a:schemeClr val="tx2">
                    <a:lumMod val="50000"/>
                  </a:schemeClr>
                </a:solidFill>
              </a:rPr>
              <a:t>высоту бордюрного камня вдоль дорожек не менее 5 см;</a:t>
            </a:r>
          </a:p>
          <a:p>
            <a:pPr eaLnBrk="1" hangingPunct="1">
              <a:buClr>
                <a:srgbClr val="00B050"/>
              </a:buClr>
              <a:buFont typeface="Wingdings" pitchFamily="2" charset="2"/>
              <a:buChar char="§"/>
              <a:defRPr/>
            </a:pPr>
            <a:r>
              <a:rPr lang="ru-RU" sz="2000" dirty="0" smtClean="0">
                <a:solidFill>
                  <a:schemeClr val="tx2">
                    <a:lumMod val="50000"/>
                  </a:schemeClr>
                </a:solidFill>
              </a:rPr>
              <a:t>скамейки высотой сиденья 50 см с подлокотником и спинкой, по возможности с навесом, доступность малых архитектурных форм;</a:t>
            </a:r>
          </a:p>
          <a:p>
            <a:pPr eaLnBrk="1" hangingPunct="1">
              <a:buClr>
                <a:srgbClr val="00B050"/>
              </a:buClr>
              <a:buFont typeface="Wingdings" pitchFamily="2" charset="2"/>
              <a:buChar char="§"/>
              <a:defRPr/>
            </a:pPr>
            <a:r>
              <a:rPr lang="ru-RU" sz="2000" dirty="0" smtClean="0">
                <a:solidFill>
                  <a:schemeClr val="tx2">
                    <a:lumMod val="50000"/>
                  </a:schemeClr>
                </a:solidFill>
              </a:rPr>
              <a:t>места для инвалидов на кресле-коляске рядом со скамейками;</a:t>
            </a:r>
          </a:p>
          <a:p>
            <a:pPr eaLnBrk="1" hangingPunct="1">
              <a:buClr>
                <a:srgbClr val="00B050"/>
              </a:buClr>
              <a:buFont typeface="Wingdings" pitchFamily="2" charset="2"/>
              <a:buChar char="§"/>
              <a:defRPr/>
            </a:pPr>
            <a:r>
              <a:rPr lang="ru-RU" sz="2000" dirty="0" smtClean="0">
                <a:solidFill>
                  <a:schemeClr val="tx2">
                    <a:lumMod val="50000"/>
                  </a:schemeClr>
                </a:solidFill>
              </a:rPr>
              <a:t>доступность детских площадок, площадок для отдыха и пр.;</a:t>
            </a:r>
          </a:p>
          <a:p>
            <a:pPr eaLnBrk="1" hangingPunct="1">
              <a:buClr>
                <a:srgbClr val="00B050"/>
              </a:buClr>
              <a:buFont typeface="Wingdings" pitchFamily="2" charset="2"/>
              <a:buChar char="§"/>
              <a:defRPr/>
            </a:pPr>
            <a:r>
              <a:rPr lang="ru-RU" sz="2000" dirty="0" smtClean="0">
                <a:solidFill>
                  <a:schemeClr val="tx2">
                    <a:lumMod val="50000"/>
                  </a:schemeClr>
                </a:solidFill>
              </a:rPr>
              <a:t>туалеты, доступные для инвалидов;</a:t>
            </a:r>
          </a:p>
          <a:p>
            <a:pPr eaLnBrk="1" hangingPunct="1">
              <a:buClr>
                <a:srgbClr val="00B050"/>
              </a:buClr>
              <a:buFont typeface="Wingdings" pitchFamily="2" charset="2"/>
              <a:buChar char="§"/>
              <a:defRPr/>
            </a:pPr>
            <a:r>
              <a:rPr lang="ru-RU" sz="2000" dirty="0" smtClean="0">
                <a:solidFill>
                  <a:schemeClr val="tx2">
                    <a:lumMod val="50000"/>
                  </a:schemeClr>
                </a:solidFill>
              </a:rPr>
              <a:t>информационные щиты, указатели с высокой контрастностью текста.</a:t>
            </a:r>
          </a:p>
          <a:p>
            <a:pPr eaLnBrk="1" hangingPunct="1">
              <a:defRPr/>
            </a:pPr>
            <a:endParaRPr lang="ru-RU" sz="20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7893" name="Picture 3" descr="IMG_6038[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0415" y="188913"/>
            <a:ext cx="230358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80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0631" y="2060576"/>
            <a:ext cx="5649058" cy="1050925"/>
          </a:xfrm>
          <a:solidFill>
            <a:schemeClr val="bg1"/>
          </a:solidFill>
        </p:spPr>
        <p:txBody>
          <a:bodyPr>
            <a:normAutofit fontScale="90000"/>
          </a:bodyPr>
          <a:lstStyle/>
          <a:p>
            <a:pPr algn="l" eaLnBrk="1" hangingPunct="1"/>
            <a:r>
              <a:rPr lang="ru-RU" altLang="ru-RU" sz="4000" b="1" smtClean="0">
                <a:solidFill>
                  <a:srgbClr val="C00000"/>
                </a:solidFill>
              </a:rPr>
              <a:t>Промышленные  объекты</a:t>
            </a:r>
          </a:p>
        </p:txBody>
      </p:sp>
      <p:sp>
        <p:nvSpPr>
          <p:cNvPr id="44035" name="Content Placeholder 2"/>
          <p:cNvSpPr>
            <a:spLocks noGrp="1"/>
          </p:cNvSpPr>
          <p:nvPr>
            <p:ph idx="1"/>
          </p:nvPr>
        </p:nvSpPr>
        <p:spPr>
          <a:xfrm>
            <a:off x="395654" y="3284539"/>
            <a:ext cx="8352692" cy="2808287"/>
          </a:xfrm>
          <a:solidFill>
            <a:schemeClr val="bg1"/>
          </a:solidFill>
        </p:spPr>
        <p:txBody>
          <a:bodyPr>
            <a:normAutofit lnSpcReduction="10000"/>
          </a:bodyPr>
          <a:lstStyle/>
          <a:p>
            <a:pPr marL="0" indent="0">
              <a:buNone/>
              <a:defRPr/>
            </a:pPr>
            <a:r>
              <a:rPr lang="ru-RU" altLang="ru-RU" sz="2400" dirty="0" smtClean="0">
                <a:solidFill>
                  <a:schemeClr val="tx2">
                    <a:lumMod val="75000"/>
                  </a:schemeClr>
                </a:solidFill>
              </a:rPr>
              <a:t>Возможность применения труда инвалидов на промышленном предприятии определяет профильный департамент.</a:t>
            </a:r>
          </a:p>
          <a:p>
            <a:pPr marL="0" indent="0">
              <a:buNone/>
              <a:defRPr/>
            </a:pPr>
            <a:r>
              <a:rPr lang="ru-RU" altLang="ru-RU" sz="2400" dirty="0" smtClean="0">
                <a:solidFill>
                  <a:schemeClr val="tx2">
                    <a:lumMod val="75000"/>
                  </a:schemeClr>
                </a:solidFill>
              </a:rPr>
              <a:t>Если объект является опасным  (режимным) производственным объектом, посещение данного объекта инвалидами и использование их труда не предусматривается, разработка раздела проекта «Мероприятия по обеспечению доступа инвалидов» не требуется. </a:t>
            </a:r>
          </a:p>
          <a:p>
            <a:pPr eaLnBrk="1" hangingPunct="1">
              <a:defRPr/>
            </a:pPr>
            <a:endParaRPr lang="ru-RU" altLang="ru-RU" sz="2800" dirty="0" smtClean="0"/>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38917" name="Picture 3" descr="промышленный.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7097" y="1341439"/>
            <a:ext cx="239004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748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13743" y="1268414"/>
            <a:ext cx="7211157" cy="941387"/>
          </a:xfrm>
          <a:solidFill>
            <a:schemeClr val="bg1"/>
          </a:solidFill>
        </p:spPr>
        <p:txBody>
          <a:bodyPr/>
          <a:lstStyle/>
          <a:p>
            <a:r>
              <a:rPr lang="ru-RU" altLang="ru-RU" b="1" smtClean="0">
                <a:solidFill>
                  <a:srgbClr val="C00000"/>
                </a:solidFill>
              </a:rPr>
              <a:t>Опасные объекты</a:t>
            </a:r>
          </a:p>
        </p:txBody>
      </p:sp>
      <p:sp>
        <p:nvSpPr>
          <p:cNvPr id="3" name="Content Placeholder 2"/>
          <p:cNvSpPr>
            <a:spLocks noGrp="1"/>
          </p:cNvSpPr>
          <p:nvPr>
            <p:ph idx="1"/>
          </p:nvPr>
        </p:nvSpPr>
        <p:spPr>
          <a:xfrm>
            <a:off x="517281" y="2276476"/>
            <a:ext cx="8229600" cy="2735263"/>
          </a:xfrm>
          <a:solidFill>
            <a:schemeClr val="bg1"/>
          </a:solidFill>
        </p:spPr>
        <p:txBody>
          <a:bodyPr>
            <a:normAutofit/>
          </a:bodyPr>
          <a:lstStyle/>
          <a:p>
            <a:pPr>
              <a:buFont typeface="Arial" charset="0"/>
              <a:buNone/>
              <a:defRPr/>
            </a:pPr>
            <a:r>
              <a:rPr lang="ru-RU" sz="2800" dirty="0" smtClean="0">
                <a:solidFill>
                  <a:schemeClr val="tx2">
                    <a:lumMod val="75000"/>
                  </a:schemeClr>
                </a:solidFill>
              </a:rPr>
              <a:t>Трудовой кодекс РФ</a:t>
            </a:r>
            <a:br>
              <a:rPr lang="ru-RU" sz="2800" dirty="0" smtClean="0">
                <a:solidFill>
                  <a:schemeClr val="tx2">
                    <a:lumMod val="75000"/>
                  </a:schemeClr>
                </a:solidFill>
              </a:rPr>
            </a:br>
            <a:r>
              <a:rPr lang="ru-RU" sz="2800" b="1" dirty="0" smtClean="0">
                <a:solidFill>
                  <a:schemeClr val="tx2">
                    <a:lumMod val="75000"/>
                  </a:schemeClr>
                </a:solidFill>
              </a:rPr>
              <a:t>Статья 223. </a:t>
            </a:r>
            <a:r>
              <a:rPr lang="ru-RU" sz="2800" dirty="0" smtClean="0">
                <a:solidFill>
                  <a:schemeClr val="tx2">
                    <a:lumMod val="75000"/>
                  </a:schemeClr>
                </a:solidFill>
              </a:rPr>
              <a:t>Условия труда работников-инвалидов</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2. Запрещается применение труда инвалидов на тяжелых работах, работах с вредными (особо вредными), опасными условиями труда.</a:t>
            </a:r>
            <a:endParaRPr lang="ru-RU" sz="2800" dirty="0">
              <a:solidFill>
                <a:schemeClr val="tx2">
                  <a:lumMod val="75000"/>
                </a:schemeClr>
              </a:solidFill>
            </a:endParaRPr>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
        <p:nvSpPr>
          <p:cNvPr id="39941" name="TextBox 5"/>
          <p:cNvSpPr txBox="1">
            <a:spLocks noChangeArrowheads="1"/>
          </p:cNvSpPr>
          <p:nvPr/>
        </p:nvSpPr>
        <p:spPr bwMode="auto">
          <a:xfrm>
            <a:off x="827943" y="5013325"/>
            <a:ext cx="770499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2400"/>
              <a:t>Как правило,  это складские помещения, кухни, производства, на которых от сотрудников требуется медицинская справка о состоянии здоровья. </a:t>
            </a:r>
          </a:p>
        </p:txBody>
      </p:sp>
    </p:spTree>
    <p:extLst>
      <p:ext uri="{BB962C8B-B14F-4D97-AF65-F5344CB8AC3E}">
        <p14:creationId xmlns:p14="http://schemas.microsoft.com/office/powerpoint/2010/main" val="290641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1338" y="1628776"/>
            <a:ext cx="8229600" cy="1427163"/>
          </a:xfrm>
          <a:solidFill>
            <a:schemeClr val="bg1"/>
          </a:solidFill>
        </p:spPr>
        <p:txBody>
          <a:bodyPr>
            <a:normAutofit fontScale="90000"/>
          </a:bodyPr>
          <a:lstStyle/>
          <a:p>
            <a:pPr eaLnBrk="1" hangingPunct="1"/>
            <a:r>
              <a:rPr lang="ru-RU" altLang="ru-RU" sz="3200" b="1" smtClean="0">
                <a:solidFill>
                  <a:srgbClr val="C00000"/>
                </a:solidFill>
              </a:rPr>
              <a:t>АДМИНИСТРАТИВНОЕ ЗДАНИЕ </a:t>
            </a:r>
            <a:br>
              <a:rPr lang="ru-RU" altLang="ru-RU" sz="3200" b="1" smtClean="0">
                <a:solidFill>
                  <a:srgbClr val="C00000"/>
                </a:solidFill>
              </a:rPr>
            </a:br>
            <a:r>
              <a:rPr lang="ru-RU" altLang="ru-RU" sz="3200" b="1" smtClean="0">
                <a:solidFill>
                  <a:srgbClr val="C00000"/>
                </a:solidFill>
              </a:rPr>
              <a:t>НА ТЕРРИТОРИИ ПРОМЫШЛЕННОГО ОБЪЕКТА</a:t>
            </a:r>
          </a:p>
        </p:txBody>
      </p:sp>
      <p:sp>
        <p:nvSpPr>
          <p:cNvPr id="45059" name="Content Placeholder 2"/>
          <p:cNvSpPr>
            <a:spLocks noGrp="1"/>
          </p:cNvSpPr>
          <p:nvPr>
            <p:ph idx="1"/>
          </p:nvPr>
        </p:nvSpPr>
        <p:spPr>
          <a:xfrm>
            <a:off x="457200" y="3357563"/>
            <a:ext cx="8229600" cy="2768600"/>
          </a:xfrm>
          <a:solidFill>
            <a:schemeClr val="bg1"/>
          </a:solidFill>
        </p:spPr>
        <p:txBody>
          <a:bodyPr/>
          <a:lstStyle/>
          <a:p>
            <a:pPr eaLnBrk="1" hangingPunct="1">
              <a:defRPr/>
            </a:pPr>
            <a:r>
              <a:rPr lang="ru-RU" altLang="ru-RU" sz="2400" dirty="0" smtClean="0">
                <a:solidFill>
                  <a:schemeClr val="tx2">
                    <a:lumMod val="75000"/>
                  </a:schemeClr>
                </a:solidFill>
              </a:rPr>
              <a:t>При наличии на территории промышленного объекта  административного здания, оно  подлежит приспособлению для инвалидов.</a:t>
            </a:r>
          </a:p>
          <a:p>
            <a:pPr eaLnBrk="1" hangingPunct="1">
              <a:defRPr/>
            </a:pPr>
            <a:r>
              <a:rPr lang="ru-RU" altLang="ru-RU" sz="2400" dirty="0" smtClean="0">
                <a:solidFill>
                  <a:schemeClr val="tx2">
                    <a:lumMod val="75000"/>
                  </a:schemeClr>
                </a:solidFill>
              </a:rPr>
              <a:t>При этом должна быть обеспечена доступность контрольно-пропускного пункта , всей территория объекта или пути движения к административному зданию.</a:t>
            </a:r>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62918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451338" y="1268414"/>
            <a:ext cx="8184174" cy="765175"/>
          </a:xfrm>
          <a:solidFill>
            <a:schemeClr val="bg1"/>
          </a:solidFill>
        </p:spPr>
        <p:txBody>
          <a:bodyPr/>
          <a:lstStyle/>
          <a:p>
            <a:r>
              <a:rPr lang="ru-RU" altLang="ru-RU" sz="4000" b="1" smtClean="0">
                <a:solidFill>
                  <a:srgbClr val="C00000"/>
                </a:solidFill>
              </a:rPr>
              <a:t>Дороги (тротуары и переходы)</a:t>
            </a:r>
          </a:p>
        </p:txBody>
      </p:sp>
      <p:pic>
        <p:nvPicPr>
          <p:cNvPr id="41987" name="Picture 2" descr="E:\объекты фото\Дороги\Новая папка7\Фото019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1339" y="2205038"/>
            <a:ext cx="2319704" cy="1739900"/>
          </a:xfrm>
        </p:spPr>
      </p:pic>
      <p:sp>
        <p:nvSpPr>
          <p:cNvPr id="41988" name="Объект 4"/>
          <p:cNvSpPr>
            <a:spLocks noGrp="1"/>
          </p:cNvSpPr>
          <p:nvPr>
            <p:ph sz="half" idx="2"/>
          </p:nvPr>
        </p:nvSpPr>
        <p:spPr>
          <a:xfrm>
            <a:off x="3059723" y="1989139"/>
            <a:ext cx="5627077" cy="4137025"/>
          </a:xfrm>
        </p:spPr>
        <p:txBody>
          <a:bodyPr>
            <a:normAutofit lnSpcReduction="10000"/>
          </a:bodyPr>
          <a:lstStyle/>
          <a:p>
            <a:pPr>
              <a:buClr>
                <a:srgbClr val="C00000"/>
              </a:buClr>
            </a:pPr>
            <a:r>
              <a:rPr lang="ru-RU" altLang="ru-RU" sz="2000" smtClean="0"/>
              <a:t>Назначение ширины тротуаров не менее 1,8м</a:t>
            </a:r>
          </a:p>
          <a:p>
            <a:pPr>
              <a:buClr>
                <a:srgbClr val="C00000"/>
              </a:buClr>
            </a:pPr>
            <a:r>
              <a:rPr lang="ru-RU" altLang="ru-RU" sz="2000" smtClean="0"/>
              <a:t>Назначение продольного уклона тротуаров не более  5%, поперечного не более 2%</a:t>
            </a:r>
          </a:p>
          <a:p>
            <a:pPr>
              <a:buClr>
                <a:srgbClr val="C00000"/>
              </a:buClr>
            </a:pPr>
            <a:r>
              <a:rPr lang="ru-RU" altLang="ru-RU" sz="2000" smtClean="0"/>
              <a:t>устройство пониженных бортов в местах пешеходных переходов не более 2,5см</a:t>
            </a:r>
          </a:p>
          <a:p>
            <a:pPr>
              <a:buClr>
                <a:srgbClr val="C00000"/>
              </a:buClr>
            </a:pPr>
            <a:r>
              <a:rPr lang="ru-RU" altLang="ru-RU" sz="2000" smtClean="0"/>
              <a:t>укладка тактильных указателей, информирующих о направлениях движения и об опасности существующих препятствий, в местах пересечения с транспортными проездами</a:t>
            </a:r>
          </a:p>
          <a:p>
            <a:pPr>
              <a:buClr>
                <a:srgbClr val="C00000"/>
              </a:buClr>
            </a:pPr>
            <a:r>
              <a:rPr lang="ru-RU" altLang="ru-RU" sz="2000" smtClean="0"/>
              <a:t>устройство звукового дублирования сигналов светофоров и табло обратного отсчета времени по индивидуальному </a:t>
            </a:r>
          </a:p>
        </p:txBody>
      </p:sp>
      <p:sp>
        <p:nvSpPr>
          <p:cNvPr id="7" name="Footer Placeholder 6"/>
          <p:cNvSpPr>
            <a:spLocks noGrp="1"/>
          </p:cNvSpPr>
          <p:nvPr>
            <p:ph type="ftr" sz="quarter" idx="11"/>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1189879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403648" y="692696"/>
            <a:ext cx="6447692" cy="833437"/>
          </a:xfrm>
        </p:spPr>
        <p:txBody>
          <a:bodyPr/>
          <a:lstStyle/>
          <a:p>
            <a:r>
              <a:rPr lang="ru-RU" altLang="ru-RU" sz="4800" b="1" dirty="0" smtClean="0">
                <a:solidFill>
                  <a:srgbClr val="C00000"/>
                </a:solidFill>
              </a:rPr>
              <a:t>Переходы внеуличные</a:t>
            </a:r>
          </a:p>
        </p:txBody>
      </p:sp>
      <p:pic>
        <p:nvPicPr>
          <p:cNvPr id="43011" name="Picture 2" descr="E:\объекты фото\Дороги\фотки от Пашки\мост переход\P101062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584" y="1556792"/>
            <a:ext cx="2568820" cy="1925638"/>
          </a:xfrm>
        </p:spPr>
      </p:pic>
      <p:sp>
        <p:nvSpPr>
          <p:cNvPr id="4" name="Объект 3"/>
          <p:cNvSpPr>
            <a:spLocks noGrp="1"/>
          </p:cNvSpPr>
          <p:nvPr>
            <p:ph sz="half" idx="2"/>
          </p:nvPr>
        </p:nvSpPr>
        <p:spPr>
          <a:xfrm>
            <a:off x="3563888" y="1916113"/>
            <a:ext cx="5122912" cy="3917950"/>
          </a:xfrm>
          <a:solidFill>
            <a:schemeClr val="bg1"/>
          </a:solidFill>
        </p:spPr>
        <p:txBody>
          <a:bodyPr/>
          <a:lstStyle/>
          <a:p>
            <a:pPr marL="0" indent="0">
              <a:buFont typeface="Arial" charset="0"/>
              <a:buNone/>
              <a:defRPr/>
            </a:pPr>
            <a:r>
              <a:rPr lang="ru-RU" sz="2000" dirty="0"/>
              <a:t>В подземных и наземных </a:t>
            </a:r>
            <a:r>
              <a:rPr lang="ru-RU" sz="2000" dirty="0" smtClean="0"/>
              <a:t>переходах: </a:t>
            </a:r>
            <a:endParaRPr lang="ru-RU" sz="2000" dirty="0"/>
          </a:p>
          <a:p>
            <a:pPr>
              <a:defRPr/>
            </a:pPr>
            <a:r>
              <a:rPr lang="ru-RU" sz="2000" dirty="0" smtClean="0"/>
              <a:t>Устройство пандусов </a:t>
            </a:r>
            <a:endParaRPr lang="ru-RU" sz="2000" dirty="0"/>
          </a:p>
          <a:p>
            <a:pPr>
              <a:defRPr/>
            </a:pPr>
            <a:r>
              <a:rPr lang="ru-RU" sz="2000" dirty="0" smtClean="0"/>
              <a:t>Установка </a:t>
            </a:r>
            <a:r>
              <a:rPr lang="ru-RU" sz="2000" dirty="0"/>
              <a:t>лифтов и подъемников</a:t>
            </a:r>
          </a:p>
          <a:p>
            <a:pPr>
              <a:defRPr/>
            </a:pPr>
            <a:r>
              <a:rPr lang="ru-RU" sz="2000" dirty="0"/>
              <a:t>Обустройство лестничных </a:t>
            </a:r>
            <a:r>
              <a:rPr lang="ru-RU" sz="2000" dirty="0" smtClean="0"/>
              <a:t>сходов тактильными и контрастными </a:t>
            </a:r>
            <a:r>
              <a:rPr lang="ru-RU" sz="2000" dirty="0" smtClean="0"/>
              <a:t>указателями </a:t>
            </a:r>
            <a:endParaRPr lang="ru-RU" sz="2000" dirty="0" smtClean="0"/>
          </a:p>
          <a:p>
            <a:pPr>
              <a:defRPr/>
            </a:pPr>
            <a:r>
              <a:rPr lang="ru-RU" sz="2000" dirty="0" smtClean="0"/>
              <a:t>Устройство поручней с двух сторон на лестничных </a:t>
            </a:r>
            <a:r>
              <a:rPr lang="ru-RU" sz="2000" dirty="0" smtClean="0"/>
              <a:t>сходах </a:t>
            </a:r>
            <a:endParaRPr lang="ru-RU" sz="2000" dirty="0" smtClean="0"/>
          </a:p>
          <a:p>
            <a:pPr>
              <a:defRPr/>
            </a:pPr>
            <a:r>
              <a:rPr lang="ru-RU" sz="2000" dirty="0" smtClean="0"/>
              <a:t>Установка </a:t>
            </a:r>
            <a:r>
              <a:rPr lang="ru-RU" sz="2000" dirty="0"/>
              <a:t>информационных указателей направления движения и ориентирования</a:t>
            </a:r>
          </a:p>
          <a:p>
            <a:pPr>
              <a:defRPr/>
            </a:pPr>
            <a:endParaRPr lang="ru-RU" sz="2000" dirty="0"/>
          </a:p>
        </p:txBody>
      </p:sp>
      <p:sp>
        <p:nvSpPr>
          <p:cNvPr id="7" name="Footer Placeholder 6"/>
          <p:cNvSpPr>
            <a:spLocks noGrp="1"/>
          </p:cNvSpPr>
          <p:nvPr>
            <p:ph type="ftr" sz="quarter" idx="11"/>
          </p:nvPr>
        </p:nvSpPr>
        <p:spPr/>
        <p:txBody>
          <a:bodyPr/>
          <a:lstStyle/>
          <a:p>
            <a:pPr>
              <a:defRPr/>
            </a:pPr>
            <a:r>
              <a:rPr lang="ru-RU"/>
              <a:t>Осиновская ДСЗН города Москвы</a:t>
            </a:r>
          </a:p>
        </p:txBody>
      </p:sp>
      <p:pic>
        <p:nvPicPr>
          <p:cNvPr id="43014" name="Picture 2" descr="E:\объекты фото\Дороги\фотки от Пашки\ленинрадка подз переход\Изображение 011.jpg"/>
          <p:cNvPicPr>
            <a:picLocks noChangeAspect="1" noChangeArrowheads="1"/>
          </p:cNvPicPr>
          <p:nvPr/>
        </p:nvPicPr>
        <p:blipFill>
          <a:blip r:embed="rId3">
            <a:extLst>
              <a:ext uri="{28A0092B-C50C-407E-A947-70E740481C1C}">
                <a14:useLocalDpi xmlns:a14="http://schemas.microsoft.com/office/drawing/2010/main" val="0"/>
              </a:ext>
            </a:extLst>
          </a:blip>
          <a:srcRect t="21915"/>
          <a:stretch>
            <a:fillRect/>
          </a:stretch>
        </p:blipFill>
        <p:spPr bwMode="auto">
          <a:xfrm>
            <a:off x="827584" y="3771266"/>
            <a:ext cx="223178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0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528" y="620688"/>
            <a:ext cx="8208911" cy="936104"/>
          </a:xfrm>
          <a:solidFill>
            <a:schemeClr val="bg1"/>
          </a:solidFill>
        </p:spPr>
        <p:txBody>
          <a:bodyPr>
            <a:normAutofit/>
          </a:bodyPr>
          <a:lstStyle/>
          <a:p>
            <a:r>
              <a:rPr lang="ru-RU" altLang="ru-RU" sz="2400" b="1" dirty="0" smtClean="0"/>
              <a:t>СП </a:t>
            </a:r>
            <a:r>
              <a:rPr lang="ru-RU" altLang="ru-RU" sz="2400" b="1" dirty="0" smtClean="0"/>
              <a:t>59.13330  </a:t>
            </a:r>
            <a:r>
              <a:rPr lang="ru-RU" altLang="ru-RU" sz="2400" b="1" dirty="0" smtClean="0"/>
              <a:t>ДОСТУПНОСТЬ ЗДАНИЙ И </a:t>
            </a:r>
            <a:r>
              <a:rPr lang="ru-RU" altLang="ru-RU" sz="2400" b="1" dirty="0" smtClean="0"/>
              <a:t>ООРУЖЕНИЙ ДЛЯ </a:t>
            </a:r>
            <a:r>
              <a:rPr lang="ru-RU" altLang="ru-RU" sz="2400" b="1" dirty="0" smtClean="0"/>
              <a:t>МАЛОМОБИЛЬНЫХ ГРУПП </a:t>
            </a:r>
            <a:r>
              <a:rPr lang="ru-RU" altLang="ru-RU" sz="2400" b="1" dirty="0" smtClean="0"/>
              <a:t>НАСЕЛЕНИЯ</a:t>
            </a:r>
            <a:endParaRPr lang="ru-RU" altLang="ru-RU" sz="3600" dirty="0" smtClean="0"/>
          </a:p>
        </p:txBody>
      </p:sp>
      <p:sp>
        <p:nvSpPr>
          <p:cNvPr id="3" name="Content Placeholder 2"/>
          <p:cNvSpPr>
            <a:spLocks noGrp="1"/>
          </p:cNvSpPr>
          <p:nvPr>
            <p:ph idx="1"/>
          </p:nvPr>
        </p:nvSpPr>
        <p:spPr>
          <a:xfrm>
            <a:off x="317989" y="1700808"/>
            <a:ext cx="8574491" cy="4680520"/>
          </a:xfrm>
          <a:solidFill>
            <a:schemeClr val="bg1"/>
          </a:solidFill>
        </p:spPr>
        <p:txBody>
          <a:bodyPr>
            <a:normAutofit fontScale="70000" lnSpcReduction="20000"/>
          </a:bodyPr>
          <a:lstStyle/>
          <a:p>
            <a:pPr marL="0" indent="0">
              <a:buFont typeface="Arial" charset="0"/>
              <a:buNone/>
              <a:defRPr/>
            </a:pPr>
            <a:r>
              <a:rPr lang="ru-RU" sz="2600" b="1" dirty="0"/>
              <a:t>1.2</a:t>
            </a:r>
            <a:r>
              <a:rPr lang="ru-RU" sz="2900" b="1" dirty="0"/>
              <a:t>.</a:t>
            </a:r>
            <a:r>
              <a:rPr lang="ru-RU" sz="2900" dirty="0"/>
              <a:t> </a:t>
            </a:r>
            <a:r>
              <a:rPr lang="ru-RU" sz="2600" dirty="0" smtClean="0"/>
              <a:t>В </a:t>
            </a:r>
            <a:r>
              <a:rPr lang="ru-RU" sz="2600" dirty="0"/>
              <a:t>случае невозможности полного приспособления объекта для нужд МГН при </a:t>
            </a:r>
            <a:r>
              <a:rPr lang="ru-RU" sz="2600" dirty="0">
                <a:solidFill>
                  <a:srgbClr val="FF0000"/>
                </a:solidFill>
              </a:rPr>
              <a:t>реконструкции, капитальном ремонте </a:t>
            </a:r>
            <a:r>
              <a:rPr lang="ru-RU" sz="2600" dirty="0"/>
              <a:t>зданий и сооружений и т.д., следует осуществлять проектирование в рамках "разумного приспособления" при согласовании задания на проектирование </a:t>
            </a:r>
            <a:r>
              <a:rPr lang="ru-RU" sz="2600" dirty="0">
                <a:solidFill>
                  <a:srgbClr val="FF0000"/>
                </a:solidFill>
              </a:rPr>
              <a:t>с территориальными органами социальной защиты населения соответствующего уровня и с учетом мнения общественных объединений инвалидов</a:t>
            </a:r>
            <a:r>
              <a:rPr lang="ru-RU" sz="2600" dirty="0" smtClean="0">
                <a:solidFill>
                  <a:srgbClr val="FF0000"/>
                </a:solidFill>
              </a:rPr>
              <a:t>.</a:t>
            </a:r>
          </a:p>
          <a:p>
            <a:pPr marL="0" indent="0">
              <a:buFont typeface="Arial" charset="0"/>
              <a:buNone/>
              <a:defRPr/>
            </a:pPr>
            <a:r>
              <a:rPr lang="ru-RU" sz="2600" b="1" dirty="0"/>
              <a:t>1.3.</a:t>
            </a:r>
            <a:r>
              <a:rPr lang="ru-RU" sz="2600" dirty="0"/>
              <a:t> Возможность и степень (вид) адаптации к требованиям настоящих норм зданий, имеющих историческую, художественную или архитектурную ценность, следует согласовывать с органом по охране и использованию памятников истории и культуры соответствующего уровня и </a:t>
            </a:r>
            <a:r>
              <a:rPr lang="ru-RU" sz="2600" dirty="0">
                <a:solidFill>
                  <a:srgbClr val="FF0000"/>
                </a:solidFill>
              </a:rPr>
              <a:t>с органами социальной защиты населения соответствующего уровня.</a:t>
            </a:r>
          </a:p>
          <a:p>
            <a:pPr marL="0" indent="0">
              <a:buFont typeface="Arial" charset="0"/>
              <a:buNone/>
              <a:defRPr/>
            </a:pPr>
            <a:r>
              <a:rPr lang="ru-RU" sz="2600" b="1" dirty="0"/>
              <a:t>7.1.1.</a:t>
            </a:r>
            <a:r>
              <a:rPr lang="ru-RU" sz="2600" dirty="0"/>
              <a:t> При </a:t>
            </a:r>
            <a:r>
              <a:rPr lang="ru-RU" sz="2600" dirty="0">
                <a:solidFill>
                  <a:srgbClr val="FF0000"/>
                </a:solidFill>
              </a:rPr>
              <a:t>проектировании общественных зданий </a:t>
            </a:r>
            <a:r>
              <a:rPr lang="ru-RU" sz="2600" dirty="0"/>
              <a:t>кроме данного документа следует учитывать требования СП </a:t>
            </a:r>
            <a:r>
              <a:rPr lang="ru-RU" sz="2600" dirty="0" smtClean="0"/>
              <a:t>118.13330. Перечень </a:t>
            </a:r>
            <a:r>
              <a:rPr lang="ru-RU" sz="2600" dirty="0"/>
              <a:t>элементов зданий и сооружений (помещений, зон и мест), доступных для МГН, расчетная численность и категория инвалидов устанавливаются в необходимых случаях заданием на проектирование, утверждаемым в установленном порядке по согласованию </a:t>
            </a:r>
            <a:r>
              <a:rPr lang="ru-RU" sz="2600" dirty="0">
                <a:solidFill>
                  <a:srgbClr val="FF0000"/>
                </a:solidFill>
              </a:rPr>
              <a:t>с территориальным органом социальной защиты населения и с учетом мнения общественных объединений инвалидов</a:t>
            </a:r>
            <a:r>
              <a:rPr lang="ru-RU" sz="2600" dirty="0" smtClean="0">
                <a:solidFill>
                  <a:srgbClr val="FF0000"/>
                </a:solidFill>
              </a:rPr>
              <a:t>.</a:t>
            </a:r>
            <a:endParaRPr lang="ru-RU" dirty="0"/>
          </a:p>
        </p:txBody>
      </p:sp>
      <p:sp>
        <p:nvSpPr>
          <p:cNvPr id="5" name="Footer Placeholder 4"/>
          <p:cNvSpPr>
            <a:spLocks noGrp="1"/>
          </p:cNvSpPr>
          <p:nvPr>
            <p:ph type="ftr" sz="quarter" idx="4294967295"/>
          </p:nvPr>
        </p:nvSpPr>
        <p:spPr/>
        <p:txBody>
          <a:bodyPr/>
          <a:lstStyle/>
          <a:p>
            <a:pPr>
              <a:defRPr/>
            </a:pPr>
            <a:r>
              <a:rPr lang="ru-RU" dirty="0" err="1"/>
              <a:t>Осиновская</a:t>
            </a:r>
            <a:r>
              <a:rPr lang="ru-RU" dirty="0"/>
              <a:t> ДСЗН города Москвы</a:t>
            </a:r>
          </a:p>
        </p:txBody>
      </p:sp>
    </p:spTree>
    <p:extLst>
      <p:ext uri="{BB962C8B-B14F-4D97-AF65-F5344CB8AC3E}">
        <p14:creationId xmlns:p14="http://schemas.microsoft.com/office/powerpoint/2010/main" val="56158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631" y="1844675"/>
            <a:ext cx="5638800" cy="1143000"/>
          </a:xfrm>
          <a:solidFill>
            <a:schemeClr val="bg1"/>
          </a:solidFill>
        </p:spPr>
        <p:style>
          <a:lnRef idx="1">
            <a:schemeClr val="accent2"/>
          </a:lnRef>
          <a:fillRef idx="3">
            <a:schemeClr val="accent2"/>
          </a:fillRef>
          <a:effectRef idx="2">
            <a:schemeClr val="accent2"/>
          </a:effectRef>
          <a:fontRef idx="minor">
            <a:schemeClr val="lt1"/>
          </a:fontRef>
        </p:style>
        <p:txBody>
          <a:bodyPr>
            <a:normAutofit/>
          </a:bodyPr>
          <a:lstStyle/>
          <a:p>
            <a:pPr>
              <a:defRPr/>
            </a:pPr>
            <a:r>
              <a:rPr lang="ru-RU" dirty="0" smtClean="0">
                <a:solidFill>
                  <a:srgbClr val="00B050"/>
                </a:solidFill>
              </a:rPr>
              <a:t>Светофорные объекты</a:t>
            </a:r>
            <a:endParaRPr lang="ru-RU" dirty="0">
              <a:solidFill>
                <a:srgbClr val="00B050"/>
              </a:solidFill>
            </a:endParaRPr>
          </a:p>
        </p:txBody>
      </p:sp>
      <p:sp>
        <p:nvSpPr>
          <p:cNvPr id="3" name="Объект 2"/>
          <p:cNvSpPr>
            <a:spLocks noGrp="1"/>
          </p:cNvSpPr>
          <p:nvPr>
            <p:ph idx="1"/>
          </p:nvPr>
        </p:nvSpPr>
        <p:spPr>
          <a:xfrm>
            <a:off x="517281" y="3213100"/>
            <a:ext cx="8229600" cy="2736850"/>
          </a:xfrm>
        </p:spPr>
        <p:txBody>
          <a:bodyPr>
            <a:normAutofit fontScale="92500"/>
          </a:bodyPr>
          <a:lstStyle/>
          <a:p>
            <a:pPr>
              <a:defRPr/>
            </a:pPr>
            <a:r>
              <a:rPr lang="ru-RU" sz="2400" dirty="0" smtClean="0">
                <a:solidFill>
                  <a:schemeClr val="tx2">
                    <a:lumMod val="75000"/>
                  </a:schemeClr>
                </a:solidFill>
              </a:rPr>
              <a:t>Установка звуковых устройств сопровождения пешеходов (ГОСТ Р 51648-2000</a:t>
            </a:r>
          </a:p>
          <a:p>
            <a:pPr>
              <a:defRPr/>
            </a:pPr>
            <a:r>
              <a:rPr lang="ru-RU" sz="2400" dirty="0" smtClean="0">
                <a:solidFill>
                  <a:schemeClr val="tx2">
                    <a:lumMod val="75000"/>
                  </a:schemeClr>
                </a:solidFill>
              </a:rPr>
              <a:t>Установка табло обратного отсчета времени (ГОСТ 52289-2004)</a:t>
            </a:r>
          </a:p>
          <a:p>
            <a:pPr>
              <a:defRPr/>
            </a:pPr>
            <a:r>
              <a:rPr lang="ru-RU" sz="2400" dirty="0" smtClean="0">
                <a:solidFill>
                  <a:schemeClr val="tx2">
                    <a:lumMod val="75000"/>
                  </a:schemeClr>
                </a:solidFill>
              </a:rPr>
              <a:t>Устройство пандусных сходов на пешеходных переходах (СНиП 35-01-2001)</a:t>
            </a:r>
          </a:p>
          <a:p>
            <a:pPr>
              <a:defRPr/>
            </a:pPr>
            <a:r>
              <a:rPr lang="ru-RU" sz="2400" dirty="0" smtClean="0">
                <a:solidFill>
                  <a:schemeClr val="tx2">
                    <a:lumMod val="75000"/>
                  </a:schemeClr>
                </a:solidFill>
              </a:rPr>
              <a:t>Установка тактильных наземных указателей (ГОСТ 52875-2007)</a:t>
            </a:r>
            <a:endParaRPr lang="ru-RU" sz="2400" dirty="0">
              <a:solidFill>
                <a:schemeClr val="tx2">
                  <a:lumMod val="75000"/>
                </a:schemeClr>
              </a:solidFill>
            </a:endParaRPr>
          </a:p>
        </p:txBody>
      </p:sp>
      <p:sp>
        <p:nvSpPr>
          <p:cNvPr id="6" name="Footer Placeholder 5"/>
          <p:cNvSpPr>
            <a:spLocks noGrp="1"/>
          </p:cNvSpPr>
          <p:nvPr>
            <p:ph type="ftr" sz="quarter" idx="4294967295"/>
          </p:nvPr>
        </p:nvSpPr>
        <p:spPr/>
        <p:txBody>
          <a:bodyPr/>
          <a:lstStyle/>
          <a:p>
            <a:pPr>
              <a:defRPr/>
            </a:pPr>
            <a:r>
              <a:rPr lang="ru-RU"/>
              <a:t>Осиновская ДСЗН города Москвы</a:t>
            </a:r>
          </a:p>
        </p:txBody>
      </p:sp>
      <p:pic>
        <p:nvPicPr>
          <p:cNvPr id="44037" name="Picture 2" descr="http://www.drivingschooldirectory.com.au/wp-content/uploads/2009/10/driving-t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8274" y="1557338"/>
            <a:ext cx="146831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1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19672" y="765175"/>
            <a:ext cx="5877236" cy="762000"/>
          </a:xfrm>
          <a:solidFill>
            <a:schemeClr val="bg1"/>
          </a:solidFill>
        </p:spPr>
        <p:txBody>
          <a:bodyPr>
            <a:normAutofit/>
          </a:bodyPr>
          <a:lstStyle/>
          <a:p>
            <a:pPr eaLnBrk="1" hangingPunct="1"/>
            <a:r>
              <a:rPr lang="ru-RU" altLang="ru-RU" sz="4000" b="1" dirty="0" smtClean="0">
                <a:solidFill>
                  <a:srgbClr val="C00000"/>
                </a:solidFill>
              </a:rPr>
              <a:t>Линейные</a:t>
            </a:r>
            <a:r>
              <a:rPr lang="ru-RU" altLang="ru-RU" sz="4000" b="1" dirty="0" smtClean="0">
                <a:solidFill>
                  <a:srgbClr val="FF0000"/>
                </a:solidFill>
              </a:rPr>
              <a:t> </a:t>
            </a:r>
            <a:r>
              <a:rPr lang="ru-RU" altLang="ru-RU" sz="4000" b="1" dirty="0" smtClean="0">
                <a:solidFill>
                  <a:srgbClr val="C00000"/>
                </a:solidFill>
              </a:rPr>
              <a:t>сооружения</a:t>
            </a:r>
          </a:p>
        </p:txBody>
      </p:sp>
      <p:sp>
        <p:nvSpPr>
          <p:cNvPr id="53250" name="Content Placeholder 2"/>
          <p:cNvSpPr>
            <a:spLocks noGrp="1"/>
          </p:cNvSpPr>
          <p:nvPr>
            <p:ph sz="half" idx="1"/>
          </p:nvPr>
        </p:nvSpPr>
        <p:spPr>
          <a:xfrm>
            <a:off x="3810000" y="1916114"/>
            <a:ext cx="4876800" cy="4186237"/>
          </a:xfrm>
          <a:solidFill>
            <a:schemeClr val="bg1"/>
          </a:solidFill>
        </p:spPr>
        <p:txBody>
          <a:bodyPr>
            <a:normAutofit/>
          </a:bodyPr>
          <a:lstStyle/>
          <a:p>
            <a:pPr eaLnBrk="1" hangingPunct="1">
              <a:buFont typeface="Arial" charset="0"/>
              <a:buNone/>
              <a:defRPr/>
            </a:pPr>
            <a:r>
              <a:rPr lang="ru-RU" sz="1800" dirty="0" smtClean="0"/>
              <a:t>Предусмотреть временное </a:t>
            </a:r>
            <a:r>
              <a:rPr lang="ru-RU" sz="1800" dirty="0"/>
              <a:t>дорожное покрытие для возможности движения пешеходов во время производства работ</a:t>
            </a:r>
          </a:p>
          <a:p>
            <a:pPr marL="0" indent="0" eaLnBrk="1" hangingPunct="1">
              <a:buFont typeface="Arial" charset="0"/>
              <a:buNone/>
              <a:defRPr/>
            </a:pPr>
            <a:r>
              <a:rPr lang="ru-RU" sz="1800" dirty="0" smtClean="0"/>
              <a:t>При восстановлении дорожного покрытия после прокладки коммуникаций предусмотреть комплекс  мер по обеспечению беспрепятственного передвижения инвалидов:  </a:t>
            </a:r>
          </a:p>
          <a:p>
            <a:pPr eaLnBrk="1" hangingPunct="1">
              <a:defRPr/>
            </a:pPr>
            <a:r>
              <a:rPr lang="ru-RU" sz="1800" dirty="0" smtClean="0"/>
              <a:t>у  пешеходных переходов обеспечить съезд с тротуаров на проезжую часть с понижением бордюрного камня, </a:t>
            </a:r>
          </a:p>
          <a:p>
            <a:pPr eaLnBrk="1" hangingPunct="1">
              <a:defRPr/>
            </a:pPr>
            <a:r>
              <a:rPr lang="ru-RU" sz="1800" dirty="0" smtClean="0"/>
              <a:t>Установить  визуальные и наземные тактильные указатели в местах пересечения с транспортными проездами и возможных опасных препятствий.</a:t>
            </a:r>
          </a:p>
          <a:p>
            <a:pPr eaLnBrk="1" hangingPunct="1">
              <a:defRPr/>
            </a:pPr>
            <a:endParaRPr lang="ru-RU" dirty="0" smtClean="0"/>
          </a:p>
        </p:txBody>
      </p:sp>
      <p:pic>
        <p:nvPicPr>
          <p:cNvPr id="45060" name="Picture 2" descr="J:\DCIM\100_PANA\P10005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 t="27408" r="1463"/>
          <a:stretch>
            <a:fillRect/>
          </a:stretch>
        </p:blipFill>
        <p:spPr>
          <a:xfrm>
            <a:off x="383931" y="2492376"/>
            <a:ext cx="3135923" cy="1731963"/>
          </a:xfrm>
        </p:spPr>
      </p:pic>
      <p:sp>
        <p:nvSpPr>
          <p:cNvPr id="8" name="Footer Placeholder 7"/>
          <p:cNvSpPr>
            <a:spLocks noGrp="1"/>
          </p:cNvSpPr>
          <p:nvPr>
            <p:ph type="ftr" sz="quarter" idx="11"/>
          </p:nvPr>
        </p:nvSpPr>
        <p:spPr/>
        <p:txBody>
          <a:bodyPr/>
          <a:lstStyle/>
          <a:p>
            <a:pPr>
              <a:defRPr/>
            </a:pPr>
            <a:r>
              <a:rPr lang="ru-RU"/>
              <a:t>Осиновская ДСЗН города Москвы</a:t>
            </a:r>
          </a:p>
        </p:txBody>
      </p:sp>
      <p:pic>
        <p:nvPicPr>
          <p:cNvPr id="45062" name="Picture 3" descr="J:\DCIM\100_PANA\P1000516.JPG"/>
          <p:cNvPicPr>
            <a:picLocks noChangeAspect="1" noChangeArrowheads="1"/>
          </p:cNvPicPr>
          <p:nvPr/>
        </p:nvPicPr>
        <p:blipFill>
          <a:blip r:embed="rId3">
            <a:extLst>
              <a:ext uri="{28A0092B-C50C-407E-A947-70E740481C1C}">
                <a14:useLocalDpi xmlns:a14="http://schemas.microsoft.com/office/drawing/2010/main" val="0"/>
              </a:ext>
            </a:extLst>
          </a:blip>
          <a:srcRect t="45007" r="16167"/>
          <a:stretch>
            <a:fillRect/>
          </a:stretch>
        </p:blipFill>
        <p:spPr bwMode="auto">
          <a:xfrm>
            <a:off x="383931" y="4508500"/>
            <a:ext cx="31242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Прямоугольник 2"/>
          <p:cNvSpPr>
            <a:spLocks noChangeArrowheads="1"/>
          </p:cNvSpPr>
          <p:nvPr/>
        </p:nvSpPr>
        <p:spPr bwMode="auto">
          <a:xfrm>
            <a:off x="383931" y="1484314"/>
            <a:ext cx="82296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ru-RU" altLang="ru-RU" sz="2400" dirty="0">
                <a:solidFill>
                  <a:srgbClr val="FF0000"/>
                </a:solidFill>
              </a:rPr>
              <a:t>Как правило, разработка раздела МОДИ не требуется.</a:t>
            </a:r>
            <a:endParaRPr lang="ru-RU" altLang="ru-RU" sz="1800" dirty="0">
              <a:solidFill>
                <a:srgbClr val="FF0000"/>
              </a:solidFill>
            </a:endParaRPr>
          </a:p>
        </p:txBody>
      </p:sp>
    </p:spTree>
    <p:extLst>
      <p:ext uri="{BB962C8B-B14F-4D97-AF65-F5344CB8AC3E}">
        <p14:creationId xmlns:p14="http://schemas.microsoft.com/office/powerpoint/2010/main" val="966941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1338" y="2133600"/>
            <a:ext cx="8229600" cy="3816350"/>
          </a:xfrm>
          <a:solidFill>
            <a:schemeClr val="bg1"/>
          </a:solidFill>
        </p:spPr>
        <p:txBody>
          <a:bodyPr>
            <a:normAutofit lnSpcReduction="10000"/>
          </a:bodyPr>
          <a:lstStyle/>
          <a:p>
            <a:pPr marL="0" indent="0" eaLnBrk="1" hangingPunct="1">
              <a:buFont typeface="Arial" charset="0"/>
              <a:buNone/>
              <a:defRPr/>
            </a:pPr>
            <a:r>
              <a:rPr lang="ru-RU" altLang="ru-RU" sz="2400" dirty="0" smtClean="0">
                <a:solidFill>
                  <a:schemeClr val="tx2">
                    <a:lumMod val="75000"/>
                  </a:schemeClr>
                </a:solidFill>
              </a:rPr>
              <a:t>Не рекомендуется вносить в текст задания на проектирование требования к отдельным элементам объекта (уклоны пандусов, габариты лестничных клеток и лифтовых кабин, ширина дверных проемов, габариты проходов и помещений, высота порогов и проч.). При проверке задания невозможно оценить полноту таких требований. Достаточна ссылка на нормативные документы</a:t>
            </a:r>
          </a:p>
          <a:p>
            <a:pPr marL="0" indent="0" eaLnBrk="1" hangingPunct="1">
              <a:buFont typeface="Arial" charset="0"/>
              <a:buNone/>
              <a:defRPr/>
            </a:pPr>
            <a:r>
              <a:rPr lang="ru-RU" altLang="ru-RU" sz="2400" dirty="0" smtClean="0">
                <a:solidFill>
                  <a:schemeClr val="tx2">
                    <a:lumMod val="75000"/>
                  </a:schemeClr>
                </a:solidFill>
              </a:rPr>
              <a:t>Для подготовки задания рекомендуем ознакомиться с  Анкетой доступности, в которой содержатся минимальные требования доступности для инвалидов (на сайте ДСЗН)</a:t>
            </a:r>
          </a:p>
        </p:txBody>
      </p:sp>
      <p:sp>
        <p:nvSpPr>
          <p:cNvPr id="4" name="Footer Placeholder 3"/>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1803620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710962" y="404814"/>
            <a:ext cx="4785946" cy="561975"/>
          </a:xfrm>
        </p:spPr>
        <p:txBody>
          <a:bodyPr>
            <a:normAutofit fontScale="90000"/>
          </a:bodyPr>
          <a:lstStyle/>
          <a:p>
            <a:pPr eaLnBrk="1" hangingPunct="1"/>
            <a:r>
              <a:rPr lang="ru-RU" altLang="ru-RU" sz="2400" b="1" smtClean="0">
                <a:solidFill>
                  <a:srgbClr val="C00000"/>
                </a:solidFill>
              </a:rPr>
              <a:t>Пример задания на проектирование, с излишней конкретизацией требований</a:t>
            </a:r>
          </a:p>
        </p:txBody>
      </p:sp>
      <p:sp>
        <p:nvSpPr>
          <p:cNvPr id="3" name="Content Placeholder 2"/>
          <p:cNvSpPr>
            <a:spLocks noGrp="1"/>
          </p:cNvSpPr>
          <p:nvPr>
            <p:ph idx="1"/>
          </p:nvPr>
        </p:nvSpPr>
        <p:spPr>
          <a:xfrm>
            <a:off x="0" y="1098550"/>
            <a:ext cx="9144000" cy="5759450"/>
          </a:xfrm>
        </p:spPr>
        <p:txBody>
          <a:bodyPr>
            <a:normAutofit/>
          </a:bodyPr>
          <a:lstStyle/>
          <a:p>
            <a:pPr eaLnBrk="1" hangingPunct="1">
              <a:buFont typeface="Arial" charset="0"/>
              <a:buNone/>
              <a:defRPr/>
            </a:pPr>
            <a:r>
              <a:rPr lang="ru-RU" sz="1400" b="1" dirty="0" smtClean="0">
                <a:solidFill>
                  <a:srgbClr val="FF0000"/>
                </a:solidFill>
              </a:rPr>
              <a:t>Перед главным входом </a:t>
            </a:r>
            <a:r>
              <a:rPr lang="ru-RU" sz="1400" b="1" dirty="0" smtClean="0"/>
              <a:t>4 м/места, габаритом 5х3,5м,  обозначенных знаком «инвалид». Уклоны дорожек на участке (продольный и поперечный) не превышающие, соответственно, 5% и 1%, для безопасного движения инвалида на кресле-коляске. Ширину дорожек и тротуаров не менее 1,8м.</a:t>
            </a:r>
          </a:p>
          <a:p>
            <a:pPr eaLnBrk="1" hangingPunct="1">
              <a:buFont typeface="Arial" charset="0"/>
              <a:buNone/>
              <a:defRPr/>
            </a:pPr>
            <a:r>
              <a:rPr lang="ru-RU" sz="1400" b="1" i="1" dirty="0" smtClean="0">
                <a:solidFill>
                  <a:srgbClr val="FF0000"/>
                </a:solidFill>
              </a:rPr>
              <a:t>Входы в здание. </a:t>
            </a:r>
            <a:r>
              <a:rPr lang="ru-RU" sz="1400" b="1" dirty="0" smtClean="0"/>
              <a:t>Входы оборудовать пандусами, покрытие пандусов шероховатое. По открытым продольным краям марша пандуса и кромок горизонтальных поверхностей предусмотреть бортики. На пандусах и крыльцах установить ограждения с поручнями. Высота поручней 0,7м, 0,9м.</a:t>
            </a:r>
          </a:p>
          <a:p>
            <a:pPr eaLnBrk="1" hangingPunct="1">
              <a:buFont typeface="Arial" charset="0"/>
              <a:buNone/>
              <a:defRPr/>
            </a:pPr>
            <a:r>
              <a:rPr lang="ru-RU" sz="1400" b="1" i="1" dirty="0" smtClean="0">
                <a:solidFill>
                  <a:srgbClr val="FF0000"/>
                </a:solidFill>
              </a:rPr>
              <a:t>На путях движения внутри здания</a:t>
            </a:r>
            <a:r>
              <a:rPr lang="ru-RU" sz="1400" b="1" i="1" dirty="0" smtClean="0"/>
              <a:t>: </a:t>
            </a:r>
            <a:r>
              <a:rPr lang="ru-RU" sz="1400" b="1" dirty="0" smtClean="0"/>
              <a:t>Все этажи связать лифтами с габаритами кабинам 1,1х2,1м, с дверными проёмами не менее 900мм.  Лифты оборудовать опорными поручнями на боковых стенках на высоте 0,9м. Цвет пола кабин лифта должны контрастно отличается от пола посадочных площадок. Пол кабин лифтов выполнить из материала препятствующего скольжению. Перед входом в лифты на полу нанести полосы яркого желтого цвета шириной 20см.</a:t>
            </a:r>
          </a:p>
          <a:p>
            <a:pPr eaLnBrk="1" hangingPunct="1">
              <a:buFont typeface="Arial" charset="0"/>
              <a:buNone/>
              <a:defRPr/>
            </a:pPr>
            <a:r>
              <a:rPr lang="ru-RU" sz="1400" b="1" dirty="0" smtClean="0"/>
              <a:t>Предусмотреть: установку рифленых напольных указателей у лифтов и крайних ступеней лестничных маршей. Установку рельефных символов номера этажа в лифтовых холлах, на панели управления лифтом, у лестничных маршей и на перилах лестничных маршей.</a:t>
            </a:r>
          </a:p>
          <a:p>
            <a:pPr eaLnBrk="1" hangingPunct="1">
              <a:buFont typeface="Arial" charset="0"/>
              <a:buNone/>
              <a:defRPr/>
            </a:pPr>
            <a:r>
              <a:rPr lang="ru-RU" sz="1400" b="1" i="1" dirty="0" smtClean="0">
                <a:solidFill>
                  <a:srgbClr val="FF0000"/>
                </a:solidFill>
              </a:rPr>
              <a:t>В зонах обслуживания</a:t>
            </a:r>
            <a:r>
              <a:rPr lang="ru-RU" sz="1400" b="1" i="1" dirty="0" smtClean="0"/>
              <a:t>: </a:t>
            </a:r>
            <a:r>
              <a:rPr lang="ru-RU" sz="1400" b="1" dirty="0" smtClean="0"/>
              <a:t> понижение стоек в гардеробах до уровня 70см,  для слабовидящих – дублирование отображения информации общественного назначения выпуклыми символами (указатели комнат, кабинетов). В вестибюле, выставочных помещениях, в торговых зонах установить дисплеи с размещением информации. В актовом зале предусмотреть два места для колясочников. В спортивном корпусе чашу бассейна оборудовать гидравлическим подъёмником.</a:t>
            </a:r>
          </a:p>
          <a:p>
            <a:pPr eaLnBrk="1" hangingPunct="1">
              <a:buFont typeface="Arial" charset="0"/>
              <a:buNone/>
              <a:defRPr/>
            </a:pPr>
            <a:r>
              <a:rPr lang="ru-RU" sz="1400" b="1" i="1" dirty="0" smtClean="0">
                <a:solidFill>
                  <a:srgbClr val="FF0000"/>
                </a:solidFill>
              </a:rPr>
              <a:t>Предусмотреть санузлы для инвалидов: </a:t>
            </a:r>
            <a:r>
              <a:rPr lang="ru-RU" sz="1400" b="1" dirty="0" smtClean="0"/>
              <a:t> дверные проемы не менее 900мм,  установку кнопки аварийного вызова, опорных поручней у унитазов, раковин. Размеры санузлов принять согласно рекомендаций. Для опорников в санузлах дополнительно предусмотреть установку крючков для костылей. Для слабовидящих лиц предусмотреть дублирование выпуклыми символами маркировки санитарно-гигиенических помещений. Выполнить  тактильную полосу от входа к унитазу.</a:t>
            </a:r>
          </a:p>
          <a:p>
            <a:pPr eaLnBrk="1" hangingPunct="1">
              <a:defRPr/>
            </a:pPr>
            <a:endParaRPr lang="ru-RU" sz="1050" b="1" dirty="0"/>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136952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3274" y="1412876"/>
            <a:ext cx="6840415" cy="1052513"/>
          </a:xfrm>
          <a:solidFill>
            <a:schemeClr val="bg1"/>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defRPr/>
            </a:pPr>
            <a:r>
              <a:rPr lang="ru-RU" sz="3600" dirty="0" smtClean="0"/>
              <a:t>Ответ от ДСЗН  заявителю</a:t>
            </a:r>
            <a:br>
              <a:rPr lang="ru-RU" sz="3600" dirty="0" smtClean="0"/>
            </a:br>
            <a:r>
              <a:rPr lang="ru-RU" sz="3600" dirty="0" smtClean="0"/>
              <a:t> в форме письма</a:t>
            </a:r>
            <a:endParaRPr lang="ru-RU" sz="3600" dirty="0"/>
          </a:p>
        </p:txBody>
      </p:sp>
      <p:sp>
        <p:nvSpPr>
          <p:cNvPr id="3" name="Объект 2"/>
          <p:cNvSpPr>
            <a:spLocks noGrp="1"/>
          </p:cNvSpPr>
          <p:nvPr>
            <p:ph idx="1"/>
          </p:nvPr>
        </p:nvSpPr>
        <p:spPr>
          <a:xfrm>
            <a:off x="467458" y="2708275"/>
            <a:ext cx="8184173" cy="2971800"/>
          </a:xfrm>
        </p:spPr>
        <p:txBody>
          <a:bodyPr>
            <a:normAutofit lnSpcReduction="10000"/>
          </a:bodyPr>
          <a:lstStyle/>
          <a:p>
            <a:pPr marL="0" indent="0">
              <a:buFont typeface="Arial" charset="0"/>
              <a:buNone/>
              <a:defRPr/>
            </a:pPr>
            <a:r>
              <a:rPr lang="ru-RU" dirty="0" smtClean="0">
                <a:solidFill>
                  <a:schemeClr val="tx2">
                    <a:lumMod val="75000"/>
                  </a:schemeClr>
                </a:solidFill>
              </a:rPr>
              <a:t>Ответ в форме письма направляется в следующих случаях:</a:t>
            </a:r>
          </a:p>
          <a:p>
            <a:pPr>
              <a:buClr>
                <a:srgbClr val="C00000"/>
              </a:buClr>
              <a:buFont typeface="Wingdings" pitchFamily="2" charset="2"/>
              <a:buChar char="q"/>
              <a:defRPr/>
            </a:pPr>
            <a:r>
              <a:rPr lang="ru-RU" dirty="0" smtClean="0">
                <a:solidFill>
                  <a:schemeClr val="tx2">
                    <a:lumMod val="75000"/>
                  </a:schemeClr>
                </a:solidFill>
              </a:rPr>
              <a:t>В случае отсутствия раздела по обоснованной причине</a:t>
            </a:r>
          </a:p>
          <a:p>
            <a:pPr>
              <a:buClr>
                <a:srgbClr val="C00000"/>
              </a:buClr>
              <a:buFont typeface="Wingdings" pitchFamily="2" charset="2"/>
              <a:buChar char="q"/>
              <a:defRPr/>
            </a:pPr>
            <a:r>
              <a:rPr lang="ru-RU" dirty="0" smtClean="0">
                <a:solidFill>
                  <a:schemeClr val="tx2">
                    <a:lumMod val="75000"/>
                  </a:schemeClr>
                </a:solidFill>
              </a:rPr>
              <a:t>При </a:t>
            </a:r>
            <a:r>
              <a:rPr lang="ru-RU" smtClean="0">
                <a:solidFill>
                  <a:schemeClr val="tx2">
                    <a:lumMod val="75000"/>
                  </a:schemeClr>
                </a:solidFill>
              </a:rPr>
              <a:t>необходимости доработки задания на проектирование</a:t>
            </a:r>
            <a:endParaRPr lang="ru-RU" dirty="0" smtClean="0">
              <a:solidFill>
                <a:schemeClr val="tx2">
                  <a:lumMod val="75000"/>
                </a:schemeClr>
              </a:solidFill>
            </a:endParaRPr>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178398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1339" y="981076"/>
            <a:ext cx="8157797" cy="1655763"/>
          </a:xfrm>
          <a:solidFill>
            <a:schemeClr val="bg1"/>
          </a:solidFill>
        </p:spPr>
        <p:txBody>
          <a:bodyPr/>
          <a:lstStyle/>
          <a:p>
            <a:r>
              <a:rPr lang="ru-RU" altLang="ru-RU" sz="2400" b="1" smtClean="0">
                <a:solidFill>
                  <a:srgbClr val="C00000"/>
                </a:solidFill>
              </a:rPr>
              <a:t>Закон  г. Москвы  </a:t>
            </a:r>
            <a:br>
              <a:rPr lang="ru-RU" altLang="ru-RU" sz="2400" b="1" smtClean="0">
                <a:solidFill>
                  <a:srgbClr val="C00000"/>
                </a:solidFill>
              </a:rPr>
            </a:br>
            <a:r>
              <a:rPr lang="ru-RU" altLang="ru-RU" sz="2400" b="1" smtClean="0">
                <a:solidFill>
                  <a:srgbClr val="C00000"/>
                </a:solidFill>
              </a:rPr>
              <a:t>О дополнительных мерах социальной поддержки инвалидов и других лиц с ограничениями жизнедеятельности в г. Москве</a:t>
            </a:r>
            <a:endParaRPr lang="ru-RU" altLang="ru-RU" sz="2800" b="1" smtClean="0">
              <a:solidFill>
                <a:srgbClr val="C00000"/>
              </a:solidFill>
            </a:endParaRPr>
          </a:p>
        </p:txBody>
      </p:sp>
      <p:sp>
        <p:nvSpPr>
          <p:cNvPr id="3" name="Content Placeholder 2"/>
          <p:cNvSpPr>
            <a:spLocks noGrp="1"/>
          </p:cNvSpPr>
          <p:nvPr>
            <p:ph idx="1"/>
          </p:nvPr>
        </p:nvSpPr>
        <p:spPr>
          <a:xfrm>
            <a:off x="583223" y="2636839"/>
            <a:ext cx="8229600" cy="3417887"/>
          </a:xfrm>
          <a:solidFill>
            <a:schemeClr val="bg1"/>
          </a:solidFill>
        </p:spPr>
        <p:txBody>
          <a:bodyPr>
            <a:normAutofit fontScale="70000" lnSpcReduction="20000"/>
          </a:bodyPr>
          <a:lstStyle/>
          <a:p>
            <a:pPr>
              <a:buFont typeface="Arial" charset="0"/>
              <a:buNone/>
              <a:defRPr/>
            </a:pPr>
            <a:r>
              <a:rPr lang="ru-RU" sz="3100" dirty="0" smtClean="0"/>
              <a:t>Статья </a:t>
            </a:r>
            <a:r>
              <a:rPr lang="ru-RU" sz="3100" dirty="0"/>
              <a:t>11. Доступ инвалидов к объектам социальной, транспортной и инженерной инфраструктур города Москвы</a:t>
            </a:r>
          </a:p>
          <a:p>
            <a:pPr>
              <a:buFont typeface="Arial" charset="0"/>
              <a:buNone/>
              <a:defRPr/>
            </a:pPr>
            <a:r>
              <a:rPr lang="ru-RU" sz="3100" dirty="0"/>
              <a:t>2. Соответствующие мероприятия осуществляются </a:t>
            </a:r>
            <a:r>
              <a:rPr lang="ru-RU" sz="3100" dirty="0">
                <a:solidFill>
                  <a:srgbClr val="FF0000"/>
                </a:solidFill>
              </a:rPr>
              <a:t>на стадиях разработки технического задания</a:t>
            </a:r>
            <a:r>
              <a:rPr lang="ru-RU" sz="3100" dirty="0"/>
              <a:t>, строительства объектов социальной, транспортной и инженерной инфраструктур города Москвы, ввода их в эксплуатацию, а также в процессе их эксплуатации. Разработка </a:t>
            </a:r>
            <a:r>
              <a:rPr lang="ru-RU" sz="3100" dirty="0">
                <a:solidFill>
                  <a:srgbClr val="FF0000"/>
                </a:solidFill>
              </a:rPr>
              <a:t>проектных решений </a:t>
            </a:r>
            <a:r>
              <a:rPr lang="ru-RU" sz="3100" dirty="0"/>
              <a:t>на новое строительство зданий, сооружений и их комплексов </a:t>
            </a:r>
            <a:r>
              <a:rPr lang="ru-RU" sz="3100" b="1" dirty="0">
                <a:solidFill>
                  <a:srgbClr val="C00000"/>
                </a:solidFill>
              </a:rPr>
              <a:t>без согласования с соответствующими органами исполнительной власти города Москвы</a:t>
            </a:r>
            <a:r>
              <a:rPr lang="ru-RU" sz="3100" dirty="0"/>
              <a:t> и учета мнения общественных объединений инвалидов не допускается.</a:t>
            </a:r>
          </a:p>
          <a:p>
            <a:pPr>
              <a:buFont typeface="Arial" charset="0"/>
              <a:buNone/>
              <a:defRPr/>
            </a:pPr>
            <a:endParaRPr lang="ru-RU" dirty="0"/>
          </a:p>
        </p:txBody>
      </p:sp>
      <p:sp>
        <p:nvSpPr>
          <p:cNvPr id="5" name="Footer Placeholder 4"/>
          <p:cNvSpPr>
            <a:spLocks noGrp="1"/>
          </p:cNvSpPr>
          <p:nvPr>
            <p:ph type="ftr" sz="quarter" idx="4294967295"/>
          </p:nvPr>
        </p:nvSpPr>
        <p:spPr/>
        <p:txBody>
          <a:bodyPr/>
          <a:lstStyle/>
          <a:p>
            <a:pPr>
              <a:defRPr/>
            </a:pPr>
            <a:r>
              <a:rPr lang="ru-RU"/>
              <a:t>Осиновская ДСЗН города Москвы</a:t>
            </a:r>
          </a:p>
        </p:txBody>
      </p:sp>
    </p:spTree>
    <p:extLst>
      <p:ext uri="{BB962C8B-B14F-4D97-AF65-F5344CB8AC3E}">
        <p14:creationId xmlns:p14="http://schemas.microsoft.com/office/powerpoint/2010/main" val="313097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7955574" cy="1404938"/>
          </a:xfrm>
        </p:spPr>
        <p:txBody>
          <a:bodyPr>
            <a:normAutofit fontScale="90000"/>
          </a:bodyPr>
          <a:lstStyle/>
          <a:p>
            <a:pPr>
              <a:defRPr/>
            </a:pPr>
            <a:r>
              <a:rPr lang="ru-RU" b="1" dirty="0" smtClean="0">
                <a:solidFill>
                  <a:srgbClr val="C00000"/>
                </a:solidFill>
              </a:rPr>
              <a:t>Поручение </a:t>
            </a:r>
            <a:br>
              <a:rPr lang="ru-RU" b="1" dirty="0" smtClean="0">
                <a:solidFill>
                  <a:srgbClr val="C00000"/>
                </a:solidFill>
              </a:rPr>
            </a:br>
            <a:r>
              <a:rPr lang="ru-RU" b="1" dirty="0" smtClean="0">
                <a:solidFill>
                  <a:srgbClr val="C00000"/>
                </a:solidFill>
              </a:rPr>
              <a:t>Правительства Москвы в 2009 г.</a:t>
            </a:r>
            <a:endParaRPr lang="ru-RU" b="1" dirty="0">
              <a:solidFill>
                <a:srgbClr val="C00000"/>
              </a:solidFill>
            </a:endParaRPr>
          </a:p>
        </p:txBody>
      </p:sp>
      <p:sp>
        <p:nvSpPr>
          <p:cNvPr id="3" name="Объект 2"/>
          <p:cNvSpPr>
            <a:spLocks noGrp="1"/>
          </p:cNvSpPr>
          <p:nvPr>
            <p:ph idx="1"/>
          </p:nvPr>
        </p:nvSpPr>
        <p:spPr>
          <a:xfrm>
            <a:off x="3563888" y="2972946"/>
            <a:ext cx="5096608" cy="2087562"/>
          </a:xfrm>
        </p:spPr>
        <p:txBody>
          <a:bodyPr>
            <a:normAutofit fontScale="85000" lnSpcReduction="20000"/>
          </a:bodyPr>
          <a:lstStyle/>
          <a:p>
            <a:pPr marL="0" indent="0">
              <a:buFont typeface="Arial" charset="0"/>
              <a:buNone/>
              <a:defRPr/>
            </a:pPr>
            <a:r>
              <a:rPr lang="ru-RU" dirty="0" smtClean="0"/>
              <a:t>Поручить согласование заданий на проектирование для объектов нового строительства Департаменту социальной защиты населения города Москвы</a:t>
            </a:r>
            <a:endParaRPr lang="ru-RU" dirty="0"/>
          </a:p>
        </p:txBody>
      </p:sp>
      <p:sp>
        <p:nvSpPr>
          <p:cNvPr id="6" name="Footer Placeholder 5"/>
          <p:cNvSpPr>
            <a:spLocks noGrp="1"/>
          </p:cNvSpPr>
          <p:nvPr>
            <p:ph type="ftr" sz="quarter" idx="4294967295"/>
          </p:nvPr>
        </p:nvSpPr>
        <p:spPr>
          <a:xfrm>
            <a:off x="2844313" y="6356351"/>
            <a:ext cx="3654669" cy="365125"/>
          </a:xfrm>
        </p:spPr>
        <p:txBody>
          <a:bodyPr/>
          <a:lstStyle/>
          <a:p>
            <a:pPr>
              <a:defRPr/>
            </a:pPr>
            <a:r>
              <a:rPr lang="ru-RU" dirty="0" err="1"/>
              <a:t>Осиновская</a:t>
            </a:r>
            <a:r>
              <a:rPr lang="ru-RU" dirty="0"/>
              <a:t> ДСЗН города Москвы</a:t>
            </a:r>
          </a:p>
        </p:txBody>
      </p:sp>
      <p:pic>
        <p:nvPicPr>
          <p:cNvPr id="9221" name="Picture 2" descr="http://im2-tub-ru.yandex.net/i?id=80266411-12-72&amp;n=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272561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33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ultidocument 23"/>
          <p:cNvSpPr/>
          <p:nvPr/>
        </p:nvSpPr>
        <p:spPr>
          <a:xfrm>
            <a:off x="3114885" y="1454150"/>
            <a:ext cx="3096357" cy="1244600"/>
          </a:xfrm>
          <a:prstGeom prst="flowChartMultidocumen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Проектная документация с разделом МОДИ</a:t>
            </a:r>
          </a:p>
        </p:txBody>
      </p:sp>
      <p:sp>
        <p:nvSpPr>
          <p:cNvPr id="23" name="Folded Corner 22"/>
          <p:cNvSpPr/>
          <p:nvPr/>
        </p:nvSpPr>
        <p:spPr>
          <a:xfrm>
            <a:off x="279889" y="1580357"/>
            <a:ext cx="2539511" cy="76358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rPr>
              <a:t>Задание на проектирование</a:t>
            </a:r>
          </a:p>
        </p:txBody>
      </p:sp>
      <p:sp>
        <p:nvSpPr>
          <p:cNvPr id="20481" name="Title 1"/>
          <p:cNvSpPr>
            <a:spLocks noGrp="1"/>
          </p:cNvSpPr>
          <p:nvPr>
            <p:ph type="title"/>
          </p:nvPr>
        </p:nvSpPr>
        <p:spPr>
          <a:xfrm>
            <a:off x="509529" y="260648"/>
            <a:ext cx="8220699" cy="1068189"/>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Autofit/>
          </a:bodyPr>
          <a:lstStyle/>
          <a:p>
            <a:pPr algn="l" eaLnBrk="1" hangingPunct="1">
              <a:defRPr/>
            </a:pPr>
            <a:r>
              <a:rPr lang="ru-RU" sz="2400" dirty="0" smtClean="0">
                <a:solidFill>
                  <a:schemeClr val="tx1"/>
                </a:solidFill>
              </a:rPr>
              <a:t>Этапы согласования мероприятий по доступности на объектах нового строительства</a:t>
            </a:r>
          </a:p>
        </p:txBody>
      </p:sp>
      <p:sp>
        <p:nvSpPr>
          <p:cNvPr id="10245" name="Content Placeholder 2"/>
          <p:cNvSpPr>
            <a:spLocks noGrp="1"/>
          </p:cNvSpPr>
          <p:nvPr>
            <p:ph idx="1"/>
          </p:nvPr>
        </p:nvSpPr>
        <p:spPr>
          <a:xfrm>
            <a:off x="402263" y="4864506"/>
            <a:ext cx="8713177" cy="1588830"/>
          </a:xfrm>
        </p:spPr>
        <p:txBody>
          <a:bodyPr>
            <a:noAutofit/>
          </a:bodyPr>
          <a:lstStyle/>
          <a:p>
            <a:pPr marL="0" indent="0">
              <a:buNone/>
            </a:pPr>
            <a:r>
              <a:rPr lang="ru-RU" altLang="ru-RU" sz="1600" dirty="0" smtClean="0"/>
              <a:t>Задания на проектирование согласуются с ДСЗН г. Москвы. </a:t>
            </a:r>
            <a:r>
              <a:rPr lang="ru-RU" altLang="ru-RU" sz="1600" dirty="0" err="1" smtClean="0"/>
              <a:t>Мосгосэкспертиза</a:t>
            </a:r>
            <a:r>
              <a:rPr lang="ru-RU" altLang="ru-RU" sz="1600" dirty="0" smtClean="0"/>
              <a:t> не принимает проектную документацию без согласованного в ДСЗН задания и раздела МОДИ в проекте. </a:t>
            </a:r>
            <a:r>
              <a:rPr lang="ru-RU" altLang="ru-RU" sz="1600" dirty="0" err="1" smtClean="0"/>
              <a:t>Мосгосстройнадзор</a:t>
            </a:r>
            <a:r>
              <a:rPr lang="ru-RU" altLang="ru-RU" sz="1600" dirty="0" smtClean="0"/>
              <a:t> не выдает разрешение на строительство без согласованного с ДСЗН задания и раздела МОДИ. В процессе строительства контролирует выполнение  мероприятий раздела и не выдает разрешение на эксплуатацию для объектов без доступа инвалидов. </a:t>
            </a:r>
            <a:r>
              <a:rPr lang="ru-RU" altLang="ru-RU" sz="1600" dirty="0" smtClean="0">
                <a:solidFill>
                  <a:srgbClr val="FF0000"/>
                </a:solidFill>
              </a:rPr>
              <a:t>Проектная документация в ДСЗН г. Москвы не рассматривается!</a:t>
            </a:r>
            <a:endParaRPr lang="ru-RU" altLang="ru-RU" sz="1400" dirty="0" smtClean="0">
              <a:solidFill>
                <a:srgbClr val="FF0000"/>
              </a:solidFill>
            </a:endParaRPr>
          </a:p>
        </p:txBody>
      </p:sp>
      <p:sp>
        <p:nvSpPr>
          <p:cNvPr id="30" name="Footer Placeholder 29"/>
          <p:cNvSpPr>
            <a:spLocks noGrp="1"/>
          </p:cNvSpPr>
          <p:nvPr>
            <p:ph type="ftr" sz="quarter" idx="4294967295"/>
          </p:nvPr>
        </p:nvSpPr>
        <p:spPr>
          <a:xfrm>
            <a:off x="2677259" y="6356351"/>
            <a:ext cx="3342542" cy="365125"/>
          </a:xfrm>
        </p:spPr>
        <p:txBody>
          <a:bodyPr/>
          <a:lstStyle/>
          <a:p>
            <a:pPr>
              <a:defRPr/>
            </a:pPr>
            <a:r>
              <a:rPr lang="ru-RU" sz="1400" dirty="0" err="1"/>
              <a:t>Осиновская</a:t>
            </a:r>
            <a:r>
              <a:rPr lang="ru-RU" sz="1400" dirty="0"/>
              <a:t> ДСЗН города Москвы</a:t>
            </a:r>
          </a:p>
        </p:txBody>
      </p:sp>
      <p:sp>
        <p:nvSpPr>
          <p:cNvPr id="6" name="Rectangle 5"/>
          <p:cNvSpPr/>
          <p:nvPr/>
        </p:nvSpPr>
        <p:spPr>
          <a:xfrm>
            <a:off x="6748097" y="1460501"/>
            <a:ext cx="2033954" cy="836613"/>
          </a:xfrm>
          <a:prstGeom prst="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Законченный строительством объект</a:t>
            </a:r>
          </a:p>
        </p:txBody>
      </p:sp>
      <p:sp>
        <p:nvSpPr>
          <p:cNvPr id="8" name="Rounded Rectangle 7"/>
          <p:cNvSpPr/>
          <p:nvPr/>
        </p:nvSpPr>
        <p:spPr>
          <a:xfrm>
            <a:off x="3669114" y="3659245"/>
            <a:ext cx="2016125" cy="656237"/>
          </a:xfrm>
          <a:prstGeom prst="roundRect">
            <a:avLst/>
          </a:prstGeom>
          <a:gradFill>
            <a:gsLst>
              <a:gs pos="0">
                <a:schemeClr val="accent2">
                  <a:shade val="45000"/>
                  <a:satMod val="155000"/>
                  <a:alpha val="20000"/>
                  <a:lumMod val="28000"/>
                  <a:lumOff val="72000"/>
                </a:schemeClr>
              </a:gs>
              <a:gs pos="60000">
                <a:schemeClr val="accent2">
                  <a:shade val="95000"/>
                  <a:satMod val="150000"/>
                </a:schemeClr>
              </a:gs>
              <a:gs pos="100000">
                <a:schemeClr val="accent2">
                  <a:tint val="87000"/>
                  <a:satMod val="250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000" b="1" dirty="0">
                <a:solidFill>
                  <a:schemeClr val="tx1"/>
                </a:solidFill>
              </a:rPr>
              <a:t>Мосгос</a:t>
            </a:r>
          </a:p>
          <a:p>
            <a:pPr algn="ctr">
              <a:defRPr/>
            </a:pPr>
            <a:r>
              <a:rPr lang="ru-RU" sz="2000" b="1" dirty="0">
                <a:solidFill>
                  <a:schemeClr val="tx1"/>
                </a:solidFill>
              </a:rPr>
              <a:t>экспертиза</a:t>
            </a:r>
          </a:p>
        </p:txBody>
      </p:sp>
      <p:sp>
        <p:nvSpPr>
          <p:cNvPr id="9" name="Rounded Rectangle 8"/>
          <p:cNvSpPr/>
          <p:nvPr/>
        </p:nvSpPr>
        <p:spPr>
          <a:xfrm>
            <a:off x="6084168" y="3356992"/>
            <a:ext cx="2628900" cy="609600"/>
          </a:xfrm>
          <a:prstGeom prst="roundRect">
            <a:avLst/>
          </a:prstGeom>
          <a:gradFill>
            <a:gsLst>
              <a:gs pos="0">
                <a:schemeClr val="accent2">
                  <a:shade val="45000"/>
                  <a:satMod val="155000"/>
                  <a:alpha val="41000"/>
                </a:schemeClr>
              </a:gs>
              <a:gs pos="60000">
                <a:schemeClr val="accent2">
                  <a:shade val="95000"/>
                  <a:satMod val="150000"/>
                </a:schemeClr>
              </a:gs>
              <a:gs pos="100000">
                <a:schemeClr val="accent2">
                  <a:tint val="87000"/>
                  <a:satMod val="250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000" b="1" dirty="0" err="1">
                <a:solidFill>
                  <a:schemeClr val="tx1"/>
                </a:solidFill>
              </a:rPr>
              <a:t>Мосгосстройнадзор</a:t>
            </a:r>
            <a:r>
              <a:rPr lang="ru-RU" sz="2000" b="1" dirty="0">
                <a:solidFill>
                  <a:schemeClr val="tx1"/>
                </a:solidFill>
              </a:rPr>
              <a:t> </a:t>
            </a:r>
          </a:p>
        </p:txBody>
      </p:sp>
      <p:sp>
        <p:nvSpPr>
          <p:cNvPr id="12" name="Down Arrow 11"/>
          <p:cNvSpPr/>
          <p:nvPr/>
        </p:nvSpPr>
        <p:spPr>
          <a:xfrm rot="10800000">
            <a:off x="5365068" y="2497376"/>
            <a:ext cx="360485" cy="4333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Down Arrow 12"/>
          <p:cNvSpPr/>
          <p:nvPr/>
        </p:nvSpPr>
        <p:spPr>
          <a:xfrm rot="10800000">
            <a:off x="7239000" y="2238376"/>
            <a:ext cx="342900" cy="1114425"/>
          </a:xfrm>
          <a:prstGeom prst="downArrow">
            <a:avLst>
              <a:gd name="adj1" fmla="val 27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Right Arrow 13"/>
          <p:cNvSpPr/>
          <p:nvPr/>
        </p:nvSpPr>
        <p:spPr>
          <a:xfrm>
            <a:off x="2864827" y="2209800"/>
            <a:ext cx="357554"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Right Arrow 14"/>
          <p:cNvSpPr/>
          <p:nvPr/>
        </p:nvSpPr>
        <p:spPr>
          <a:xfrm>
            <a:off x="6159012" y="1962151"/>
            <a:ext cx="665285" cy="334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Down Arrow 10"/>
          <p:cNvSpPr>
            <a:spLocks noChangeArrowheads="1"/>
          </p:cNvSpPr>
          <p:nvPr/>
        </p:nvSpPr>
        <p:spPr bwMode="auto">
          <a:xfrm rot="10800000">
            <a:off x="611066" y="2343944"/>
            <a:ext cx="637442" cy="2012404"/>
          </a:xfrm>
          <a:prstGeom prst="downArrow">
            <a:avLst>
              <a:gd name="adj1" fmla="val 42211"/>
              <a:gd name="adj2" fmla="val 50002"/>
            </a:avLst>
          </a:prstGeom>
          <a:solidFill>
            <a:srgbClr val="FF3300"/>
          </a:solidFill>
          <a:ln w="25400" algn="ctr">
            <a:solidFill>
              <a:srgbClr val="26697A"/>
            </a:solidFill>
            <a:miter lim="800000"/>
            <a:headEnd/>
            <a:tailEnd/>
          </a:ln>
        </p:spPr>
        <p:txBody>
          <a:bodyPr rot="10800000" anchor="ctr"/>
          <a:lstStyle/>
          <a:p>
            <a:pPr algn="ctr">
              <a:defRPr/>
            </a:pPr>
            <a:endParaRPr lang="ru-RU">
              <a:solidFill>
                <a:schemeClr val="lt1"/>
              </a:solidFill>
              <a:latin typeface="+mn-lt"/>
            </a:endParaRPr>
          </a:p>
        </p:txBody>
      </p:sp>
      <p:sp>
        <p:nvSpPr>
          <p:cNvPr id="16401" name="Rounded Rectangle 6"/>
          <p:cNvSpPr>
            <a:spLocks noChangeArrowheads="1"/>
          </p:cNvSpPr>
          <p:nvPr/>
        </p:nvSpPr>
        <p:spPr bwMode="auto">
          <a:xfrm>
            <a:off x="1571038" y="3576836"/>
            <a:ext cx="1676400" cy="779512"/>
          </a:xfrm>
          <a:prstGeom prst="roundRect">
            <a:avLst>
              <a:gd name="adj" fmla="val 16667"/>
            </a:avLst>
          </a:prstGeom>
          <a:gradFill flip="none" rotWithShape="1">
            <a:gsLst>
              <a:gs pos="0">
                <a:schemeClr val="accent2">
                  <a:shade val="45000"/>
                  <a:satMod val="155000"/>
                  <a:lumMod val="31000"/>
                  <a:alpha val="15000"/>
                </a:schemeClr>
              </a:gs>
              <a:gs pos="60000">
                <a:schemeClr val="accent2">
                  <a:shade val="95000"/>
                  <a:satMod val="150000"/>
                </a:schemeClr>
              </a:gs>
              <a:gs pos="100000">
                <a:schemeClr val="accent2">
                  <a:tint val="87000"/>
                  <a:satMod val="250000"/>
                </a:schemeClr>
              </a:gs>
            </a:gsLst>
            <a:lin ang="8100000" scaled="1"/>
            <a:tileRect/>
          </a:gradFill>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b="1" dirty="0">
                <a:solidFill>
                  <a:schemeClr val="tx1"/>
                </a:solidFill>
              </a:rPr>
              <a:t>Профильный Департамент</a:t>
            </a:r>
          </a:p>
        </p:txBody>
      </p:sp>
      <p:sp>
        <p:nvSpPr>
          <p:cNvPr id="16" name="Down Arrow 10"/>
          <p:cNvSpPr>
            <a:spLocks noChangeArrowheads="1"/>
          </p:cNvSpPr>
          <p:nvPr/>
        </p:nvSpPr>
        <p:spPr bwMode="auto">
          <a:xfrm rot="10800000">
            <a:off x="2055935" y="2343942"/>
            <a:ext cx="404446" cy="1156495"/>
          </a:xfrm>
          <a:prstGeom prst="downArrow">
            <a:avLst>
              <a:gd name="adj1" fmla="val 50000"/>
              <a:gd name="adj2" fmla="val 50002"/>
            </a:avLst>
          </a:prstGeom>
          <a:solidFill>
            <a:schemeClr val="accent1"/>
          </a:solidFill>
          <a:ln w="25400" algn="ctr">
            <a:solidFill>
              <a:srgbClr val="26697A"/>
            </a:solidFill>
            <a:miter lim="800000"/>
            <a:headEnd/>
            <a:tailEnd/>
          </a:ln>
        </p:spPr>
        <p:txBody>
          <a:bodyPr rot="10800000" anchor="ctr"/>
          <a:lstStyle/>
          <a:p>
            <a:pPr algn="ctr">
              <a:defRPr/>
            </a:pPr>
            <a:endParaRPr lang="ru-RU">
              <a:solidFill>
                <a:schemeClr val="lt1"/>
              </a:solidFill>
              <a:latin typeface="+mn-lt"/>
            </a:endParaRPr>
          </a:p>
        </p:txBody>
      </p:sp>
      <p:sp>
        <p:nvSpPr>
          <p:cNvPr id="20" name="Rectangle 19"/>
          <p:cNvSpPr/>
          <p:nvPr/>
        </p:nvSpPr>
        <p:spPr>
          <a:xfrm>
            <a:off x="514772" y="2888933"/>
            <a:ext cx="2209800" cy="4572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chemeClr val="tx1"/>
                </a:solidFill>
              </a:rPr>
              <a:t>Согласование</a:t>
            </a:r>
          </a:p>
        </p:txBody>
      </p:sp>
      <p:sp>
        <p:nvSpPr>
          <p:cNvPr id="22" name="Rectangle 21"/>
          <p:cNvSpPr/>
          <p:nvPr/>
        </p:nvSpPr>
        <p:spPr>
          <a:xfrm>
            <a:off x="6413989" y="2552701"/>
            <a:ext cx="2520462" cy="73342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600" b="1" dirty="0">
                <a:solidFill>
                  <a:schemeClr val="tx1"/>
                </a:solidFill>
              </a:rPr>
              <a:t>Разрешение на строительство  и ввод в эксплуатацию</a:t>
            </a:r>
          </a:p>
        </p:txBody>
      </p:sp>
      <p:sp>
        <p:nvSpPr>
          <p:cNvPr id="25" name="Folded Corner 24"/>
          <p:cNvSpPr/>
          <p:nvPr/>
        </p:nvSpPr>
        <p:spPr>
          <a:xfrm>
            <a:off x="3779228" y="2919413"/>
            <a:ext cx="2118946" cy="503238"/>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tx1"/>
                </a:solidFill>
              </a:rPr>
              <a:t>Заключение</a:t>
            </a:r>
          </a:p>
        </p:txBody>
      </p:sp>
      <p:sp>
        <p:nvSpPr>
          <p:cNvPr id="26" name="Down Arrow 25"/>
          <p:cNvSpPr/>
          <p:nvPr/>
        </p:nvSpPr>
        <p:spPr>
          <a:xfrm rot="10800000">
            <a:off x="3779227" y="3302224"/>
            <a:ext cx="360485" cy="4333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Равнобедренный треугольник 1"/>
          <p:cNvSpPr/>
          <p:nvPr/>
        </p:nvSpPr>
        <p:spPr>
          <a:xfrm>
            <a:off x="6582508" y="1017588"/>
            <a:ext cx="2297723" cy="436562"/>
          </a:xfrm>
          <a:prstGeom prst="triangle">
            <a:avLst>
              <a:gd name="adj" fmla="val 51305"/>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Rounded Rectangle 6"/>
          <p:cNvSpPr/>
          <p:nvPr/>
        </p:nvSpPr>
        <p:spPr>
          <a:xfrm>
            <a:off x="611560" y="4432458"/>
            <a:ext cx="6627809" cy="432048"/>
          </a:xfrm>
          <a:prstGeom prst="roundRect">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path path="circle">
              <a:fillToRect l="50000" t="50000" r="50000" b="50000"/>
            </a:path>
            <a:tileRect/>
          </a:gradFill>
          <a:effectLst>
            <a:glow rad="635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400" b="1" dirty="0">
                <a:solidFill>
                  <a:schemeClr val="bg1"/>
                </a:solidFill>
              </a:rPr>
              <a:t>ДСЗН Москвы</a:t>
            </a:r>
          </a:p>
        </p:txBody>
      </p:sp>
      <p:sp>
        <p:nvSpPr>
          <p:cNvPr id="28" name="Down Arrow 12"/>
          <p:cNvSpPr/>
          <p:nvPr/>
        </p:nvSpPr>
        <p:spPr>
          <a:xfrm rot="10800000">
            <a:off x="6456485" y="3933826"/>
            <a:ext cx="344365" cy="4225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72" name="TextBox 3"/>
          <p:cNvSpPr txBox="1">
            <a:spLocks noChangeArrowheads="1"/>
          </p:cNvSpPr>
          <p:nvPr/>
        </p:nvSpPr>
        <p:spPr bwMode="auto">
          <a:xfrm>
            <a:off x="6948264" y="3933826"/>
            <a:ext cx="19217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1800" dirty="0"/>
              <a:t>По социально значимым объектам</a:t>
            </a:r>
          </a:p>
        </p:txBody>
      </p:sp>
    </p:spTree>
    <p:extLst>
      <p:ext uri="{BB962C8B-B14F-4D97-AF65-F5344CB8AC3E}">
        <p14:creationId xmlns:p14="http://schemas.microsoft.com/office/powerpoint/2010/main" val="169505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611560" y="692696"/>
            <a:ext cx="8219343" cy="935037"/>
          </a:xfrm>
          <a:solidFill>
            <a:schemeClr val="bg1"/>
          </a:solidFill>
        </p:spPr>
        <p:txBody>
          <a:bodyPr>
            <a:normAutofit fontScale="90000"/>
          </a:bodyPr>
          <a:lstStyle/>
          <a:p>
            <a:pPr eaLnBrk="1" hangingPunct="1">
              <a:defRPr/>
            </a:pPr>
            <a:r>
              <a:rPr lang="ru-RU" sz="2400" b="1" dirty="0" smtClean="0"/>
              <a:t/>
            </a:r>
            <a:br>
              <a:rPr lang="ru-RU" sz="2400" b="1" dirty="0" smtClean="0"/>
            </a:br>
            <a:r>
              <a:rPr lang="ru-RU" sz="2400" b="1" dirty="0" smtClean="0"/>
              <a:t/>
            </a:r>
            <a:br>
              <a:rPr lang="ru-RU" sz="2400" b="1" dirty="0" smtClean="0"/>
            </a:br>
            <a:r>
              <a:rPr lang="ru-RU" sz="3100" b="1" dirty="0" smtClean="0">
                <a:solidFill>
                  <a:srgbClr val="C00000"/>
                </a:solidFill>
              </a:rPr>
              <a:t>ГРАДОСТРОИТЕЛЬНЫЙ КОДЕКС РФ</a:t>
            </a:r>
            <a:br>
              <a:rPr lang="ru-RU" sz="3100" b="1" dirty="0" smtClean="0">
                <a:solidFill>
                  <a:srgbClr val="C00000"/>
                </a:solidFill>
              </a:rPr>
            </a:br>
            <a:r>
              <a:rPr lang="ru-RU" sz="3100" b="1" dirty="0" smtClean="0">
                <a:solidFill>
                  <a:srgbClr val="C00000"/>
                </a:solidFill>
              </a:rPr>
              <a:t>пункт 10 части 12</a:t>
            </a:r>
            <a:r>
              <a:rPr lang="ru-RU" sz="2700" b="1" dirty="0" smtClean="0">
                <a:solidFill>
                  <a:srgbClr val="FF0000"/>
                </a:solidFill>
              </a:rPr>
              <a:t/>
            </a:r>
            <a:br>
              <a:rPr lang="ru-RU" sz="2700" b="1" dirty="0" smtClean="0">
                <a:solidFill>
                  <a:srgbClr val="FF0000"/>
                </a:solidFill>
              </a:rPr>
            </a:br>
            <a:endParaRPr lang="ru-RU" sz="4000" dirty="0" smtClean="0">
              <a:solidFill>
                <a:srgbClr val="FF0000"/>
              </a:solidFill>
            </a:endParaRPr>
          </a:p>
        </p:txBody>
      </p:sp>
      <p:sp>
        <p:nvSpPr>
          <p:cNvPr id="34818" name="Rectangle 3"/>
          <p:cNvSpPr>
            <a:spLocks noGrp="1"/>
          </p:cNvSpPr>
          <p:nvPr>
            <p:ph idx="1"/>
          </p:nvPr>
        </p:nvSpPr>
        <p:spPr>
          <a:xfrm>
            <a:off x="1187624" y="1916832"/>
            <a:ext cx="7105650" cy="3776663"/>
          </a:xfrm>
          <a:solidFill>
            <a:schemeClr val="bg1"/>
          </a:solidFill>
        </p:spPr>
        <p:txBody>
          <a:bodyPr>
            <a:normAutofit lnSpcReduction="10000"/>
          </a:bodyPr>
          <a:lstStyle/>
          <a:p>
            <a:pPr eaLnBrk="1" hangingPunct="1">
              <a:lnSpc>
                <a:spcPct val="80000"/>
              </a:lnSpc>
              <a:buFont typeface="Arial" charset="0"/>
              <a:buNone/>
              <a:defRPr/>
            </a:pPr>
            <a:r>
              <a:rPr lang="ru-RU" sz="2000" dirty="0" smtClean="0"/>
              <a:t>Раздел  «Мероприятия по обеспечению доступа инвалидов» разрабатывается для объектов:  </a:t>
            </a:r>
          </a:p>
          <a:p>
            <a:pPr eaLnBrk="1" hangingPunct="1">
              <a:lnSpc>
                <a:spcPct val="80000"/>
              </a:lnSpc>
              <a:buFont typeface="Arial" charset="0"/>
              <a:buNone/>
              <a:defRPr/>
            </a:pPr>
            <a:r>
              <a:rPr lang="ru-RU" sz="2400" dirty="0" smtClean="0">
                <a:solidFill>
                  <a:srgbClr val="C00000"/>
                </a:solidFill>
              </a:rPr>
              <a:t>социально-культурного и коммунально-бытового и иного назначения</a:t>
            </a:r>
            <a:r>
              <a:rPr lang="ru-RU" sz="1800" dirty="0" smtClean="0">
                <a:solidFill>
                  <a:srgbClr val="C00000"/>
                </a:solidFill>
              </a:rPr>
              <a:t>:</a:t>
            </a:r>
          </a:p>
          <a:p>
            <a:pPr eaLnBrk="1" hangingPunct="1">
              <a:lnSpc>
                <a:spcPct val="80000"/>
              </a:lnSpc>
              <a:defRPr/>
            </a:pPr>
            <a:r>
              <a:rPr lang="ru-RU" sz="2000" dirty="0" smtClean="0"/>
              <a:t>здравоохранения, </a:t>
            </a:r>
          </a:p>
          <a:p>
            <a:pPr eaLnBrk="1" hangingPunct="1">
              <a:lnSpc>
                <a:spcPct val="80000"/>
              </a:lnSpc>
              <a:defRPr/>
            </a:pPr>
            <a:r>
              <a:rPr lang="ru-RU" sz="2000" dirty="0" smtClean="0"/>
              <a:t>образования, </a:t>
            </a:r>
          </a:p>
          <a:p>
            <a:pPr eaLnBrk="1" hangingPunct="1">
              <a:lnSpc>
                <a:spcPct val="80000"/>
              </a:lnSpc>
              <a:defRPr/>
            </a:pPr>
            <a:r>
              <a:rPr lang="ru-RU" sz="2000" dirty="0" smtClean="0"/>
              <a:t>культуры и отдыха,</a:t>
            </a:r>
          </a:p>
          <a:p>
            <a:pPr eaLnBrk="1" hangingPunct="1">
              <a:lnSpc>
                <a:spcPct val="80000"/>
              </a:lnSpc>
              <a:defRPr/>
            </a:pPr>
            <a:r>
              <a:rPr lang="ru-RU" sz="2000" dirty="0" smtClean="0"/>
              <a:t>спорта,</a:t>
            </a:r>
          </a:p>
          <a:p>
            <a:pPr eaLnBrk="1" hangingPunct="1">
              <a:lnSpc>
                <a:spcPct val="80000"/>
              </a:lnSpc>
              <a:defRPr/>
            </a:pPr>
            <a:r>
              <a:rPr lang="ru-RU" sz="2000" dirty="0" smtClean="0"/>
              <a:t>транспорта, </a:t>
            </a:r>
          </a:p>
          <a:p>
            <a:pPr eaLnBrk="1" hangingPunct="1">
              <a:lnSpc>
                <a:spcPct val="80000"/>
              </a:lnSpc>
              <a:defRPr/>
            </a:pPr>
            <a:r>
              <a:rPr lang="ru-RU" sz="2000" dirty="0" smtClean="0"/>
              <a:t>торговли и общественного питания, </a:t>
            </a:r>
          </a:p>
          <a:p>
            <a:pPr eaLnBrk="1" hangingPunct="1">
              <a:lnSpc>
                <a:spcPct val="80000"/>
              </a:lnSpc>
              <a:defRPr/>
            </a:pPr>
            <a:r>
              <a:rPr lang="ru-RU" sz="2000" dirty="0" smtClean="0"/>
              <a:t>делового, административного, финансового, </a:t>
            </a:r>
          </a:p>
          <a:p>
            <a:pPr eaLnBrk="1" hangingPunct="1">
              <a:lnSpc>
                <a:spcPct val="80000"/>
              </a:lnSpc>
              <a:defRPr/>
            </a:pPr>
            <a:r>
              <a:rPr lang="ru-RU" sz="2000" dirty="0" smtClean="0"/>
              <a:t>религиозного назначения, </a:t>
            </a:r>
          </a:p>
          <a:p>
            <a:pPr eaLnBrk="1" hangingPunct="1">
              <a:lnSpc>
                <a:spcPct val="80000"/>
              </a:lnSpc>
              <a:buFont typeface="Arial" charset="0"/>
              <a:buNone/>
              <a:defRPr/>
            </a:pPr>
            <a:r>
              <a:rPr lang="ru-RU" sz="2400" dirty="0" smtClean="0">
                <a:solidFill>
                  <a:srgbClr val="C00000"/>
                </a:solidFill>
              </a:rPr>
              <a:t>жилищного фонда.</a:t>
            </a:r>
            <a:r>
              <a:rPr lang="ru-RU" sz="2000" dirty="0" smtClean="0">
                <a:solidFill>
                  <a:srgbClr val="C00000"/>
                </a:solidFill>
              </a:rPr>
              <a:t> </a:t>
            </a:r>
            <a:endParaRPr lang="en-US" sz="1600" dirty="0" smtClean="0">
              <a:solidFill>
                <a:srgbClr val="C00000"/>
              </a:solidFill>
            </a:endParaRPr>
          </a:p>
        </p:txBody>
      </p:sp>
      <p:sp>
        <p:nvSpPr>
          <p:cNvPr id="5" name="Footer Placeholder 4"/>
          <p:cNvSpPr>
            <a:spLocks noGrp="1"/>
          </p:cNvSpPr>
          <p:nvPr>
            <p:ph type="ftr" sz="quarter" idx="4294967295"/>
          </p:nvPr>
        </p:nvSpPr>
        <p:spPr>
          <a:xfrm>
            <a:off x="2710962" y="6356351"/>
            <a:ext cx="3308838" cy="365125"/>
          </a:xfrm>
        </p:spPr>
        <p:txBody>
          <a:bodyPr/>
          <a:lstStyle/>
          <a:p>
            <a:pPr>
              <a:defRPr/>
            </a:pPr>
            <a:r>
              <a:rPr lang="ru-RU" dirty="0" err="1"/>
              <a:t>Осиновская</a:t>
            </a:r>
            <a:r>
              <a:rPr lang="ru-RU" dirty="0"/>
              <a:t> ДСЗН города Москвы</a:t>
            </a:r>
          </a:p>
        </p:txBody>
      </p:sp>
    </p:spTree>
    <p:extLst>
      <p:ext uri="{BB962C8B-B14F-4D97-AF65-F5344CB8AC3E}">
        <p14:creationId xmlns:p14="http://schemas.microsoft.com/office/powerpoint/2010/main" val="402226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ru-RU"/>
              <a:t>Осиновская ДСЗН города Москвы</a:t>
            </a:r>
          </a:p>
        </p:txBody>
      </p:sp>
      <p:pic>
        <p:nvPicPr>
          <p:cNvPr id="12292" name="Picture 2" descr="Картинка 1 из 9595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38" y="1874839"/>
            <a:ext cx="1373066"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031024" y="1196975"/>
            <a:ext cx="6411058" cy="193833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2400" b="1" dirty="0">
                <a:solidFill>
                  <a:schemeClr val="tx1"/>
                </a:solidFill>
              </a:rPr>
              <a:t>ПОСТАНОВЛЕНИЕ </a:t>
            </a:r>
          </a:p>
          <a:p>
            <a:pPr algn="ctr">
              <a:defRPr/>
            </a:pPr>
            <a:r>
              <a:rPr lang="ru-RU" sz="2400" b="1" dirty="0">
                <a:solidFill>
                  <a:schemeClr val="tx1"/>
                </a:solidFill>
              </a:rPr>
              <a:t>от 16. 02. 2008 г.  N 87</a:t>
            </a:r>
            <a:endParaRPr lang="ru-RU" sz="2400" dirty="0">
              <a:solidFill>
                <a:schemeClr val="tx1"/>
              </a:solidFill>
            </a:endParaRPr>
          </a:p>
          <a:p>
            <a:pPr algn="ctr">
              <a:defRPr/>
            </a:pPr>
            <a:r>
              <a:rPr lang="ru-RU" sz="2400" b="1" dirty="0">
                <a:solidFill>
                  <a:schemeClr val="tx1"/>
                </a:solidFill>
              </a:rPr>
              <a:t>    О СОСТАВЕ РАЗДЕЛОВ ПРОЕКТНОЙ ДОКУМЕНТАЦИИ И ТРЕБОВАНИЯХ К ИХ СОДЕРЖАНИЮ  </a:t>
            </a:r>
            <a:r>
              <a:rPr lang="ru-RU" sz="2400" b="1" dirty="0">
                <a:solidFill>
                  <a:srgbClr val="FF0000"/>
                </a:solidFill>
              </a:rPr>
              <a:t> </a:t>
            </a:r>
            <a:r>
              <a:rPr lang="ru-RU" b="1" dirty="0">
                <a:solidFill>
                  <a:srgbClr val="FF0000"/>
                </a:solidFill>
              </a:rPr>
              <a:t>    </a:t>
            </a:r>
          </a:p>
        </p:txBody>
      </p:sp>
      <p:sp>
        <p:nvSpPr>
          <p:cNvPr id="3" name="Прямоугольник 2"/>
          <p:cNvSpPr/>
          <p:nvPr/>
        </p:nvSpPr>
        <p:spPr>
          <a:xfrm>
            <a:off x="1064186" y="3501008"/>
            <a:ext cx="7056784" cy="2246769"/>
          </a:xfrm>
          <a:prstGeom prst="rect">
            <a:avLst/>
          </a:prstGeom>
        </p:spPr>
        <p:txBody>
          <a:bodyPr wrap="square">
            <a:spAutoFit/>
          </a:bodyPr>
          <a:lstStyle/>
          <a:p>
            <a:pPr algn="ctr">
              <a:defRPr/>
            </a:pPr>
            <a:r>
              <a:rPr lang="ru-RU" sz="2400" b="1" dirty="0">
                <a:solidFill>
                  <a:srgbClr val="C00000"/>
                </a:solidFill>
                <a:effectLst>
                  <a:outerShdw blurRad="38100" dist="38100" dir="2700000" algn="tl">
                    <a:srgbClr val="000000">
                      <a:alpha val="43137"/>
                    </a:srgbClr>
                  </a:outerShdw>
                </a:effectLst>
              </a:rPr>
              <a:t>ПОЛОЖЕНИЕ О СОСТАВЕ РАЗДЕЛОВ ПРОЕКТНОЙ ДОКУМЕНТАЦИИ И ТРЕБОВАНИЯХ К ИХ СОДЕРЖАНИЮ, </a:t>
            </a:r>
          </a:p>
          <a:p>
            <a:pPr algn="ctr">
              <a:defRPr/>
            </a:pPr>
            <a:r>
              <a:rPr lang="ru-RU" sz="2000" b="1" dirty="0">
                <a:effectLst>
                  <a:outerShdw blurRad="38100" dist="38100" dir="2700000" algn="tl">
                    <a:srgbClr val="000000">
                      <a:alpha val="43137"/>
                    </a:srgbClr>
                  </a:outerShdw>
                </a:effectLst>
              </a:rPr>
              <a:t>содержит требование о разработке раздела проекта </a:t>
            </a:r>
          </a:p>
          <a:p>
            <a:pPr algn="ctr">
              <a:defRPr/>
            </a:pPr>
            <a:r>
              <a:rPr lang="ru-RU" sz="2400" b="1" dirty="0">
                <a:solidFill>
                  <a:srgbClr val="C00000"/>
                </a:solidFill>
                <a:effectLst>
                  <a:outerShdw blurRad="38100" dist="38100" dir="2700000" algn="tl">
                    <a:srgbClr val="000000">
                      <a:alpha val="43137"/>
                    </a:srgbClr>
                  </a:outerShdw>
                </a:effectLst>
              </a:rPr>
              <a:t>МЕРОПРИЯТИЯ ПО ОБЕСПЕЧЕНИЮ ДОСТУПА ИНВАЛИДОВ (МОДИ)</a:t>
            </a:r>
          </a:p>
        </p:txBody>
      </p:sp>
    </p:spTree>
    <p:extLst>
      <p:ext uri="{BB962C8B-B14F-4D97-AF65-F5344CB8AC3E}">
        <p14:creationId xmlns:p14="http://schemas.microsoft.com/office/powerpoint/2010/main" val="133558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3437</Words>
  <Application>Microsoft Office PowerPoint</Application>
  <PresentationFormat>Экран (4:3)</PresentationFormat>
  <Paragraphs>340</Paragraphs>
  <Slides>44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Опыт Москвы в построении доступной среды. Согласование технических заданий на проектирование объектов гражданского назначения.</vt:lpstr>
      <vt:lpstr>Руководящий документ системы РДС 35-201-99 "Порядок реализации требований доступности для инвалидов к объектам социальной инфраструктуры» (утв. постановлением Госстроя РФ и Минтруда РФ)</vt:lpstr>
      <vt:lpstr>СНиП 35-01-2001</vt:lpstr>
      <vt:lpstr>СП 59.13330  ДОСТУПНОСТЬ ЗДАНИЙ И ООРУЖЕНИЙ ДЛЯ МАЛОМОБИЛЬНЫХ ГРУПП НАСЕЛЕНИЯ</vt:lpstr>
      <vt:lpstr>Закон  г. Москвы   О дополнительных мерах социальной поддержки инвалидов и других лиц с ограничениями жизнедеятельности в г. Москве</vt:lpstr>
      <vt:lpstr>Поручение  Правительства Москвы в 2009 г.</vt:lpstr>
      <vt:lpstr>Этапы согласования мероприятий по доступности на объектах нового строительства</vt:lpstr>
      <vt:lpstr>  ГРАДОСТРОИТЕЛЬНЫЙ КОДЕКС РФ пункт 10 части 12 </vt:lpstr>
      <vt:lpstr>Презентация PowerPoint</vt:lpstr>
      <vt:lpstr>Порядок согласования задания на проектирование  в ДСЗН города Москвы</vt:lpstr>
      <vt:lpstr>Алгоритм  рассмотрения задания</vt:lpstr>
      <vt:lpstr>Титульный лист</vt:lpstr>
      <vt:lpstr>Дополнение  к заданию</vt:lpstr>
      <vt:lpstr>Сведения об объекте</vt:lpstr>
      <vt:lpstr>Основные требования к содержанию раздела  МОДИ  в задании на проектирование</vt:lpstr>
      <vt:lpstr>Группы мобильности по СНиП 35-01-2001</vt:lpstr>
      <vt:lpstr>Презентация PowerPoint</vt:lpstr>
      <vt:lpstr>Нормативные ссылки в разделе МОДИ</vt:lpstr>
      <vt:lpstr>Ссылки на нормативные и технические документы, используемые при подготовке проектной документации по разделу МОДИ</vt:lpstr>
      <vt:lpstr>Презентация PowerPoint</vt:lpstr>
      <vt:lpstr>Типологические задания по разделу МОДИ</vt:lpstr>
      <vt:lpstr>Общественное и административное  здание</vt:lpstr>
      <vt:lpstr>Т Е А Т Р Ы</vt:lpstr>
      <vt:lpstr>Презентация PowerPoint</vt:lpstr>
      <vt:lpstr>Школы, детские сады</vt:lpstr>
      <vt:lpstr>Детский сад с инклюзивным воспитанием</vt:lpstr>
      <vt:lpstr>Физкультурно-оздоровительные комплексы (ФОК)</vt:lpstr>
      <vt:lpstr>Гостиницы, общежития</vt:lpstr>
      <vt:lpstr>Жилой дом  с нежилыми помещениями </vt:lpstr>
      <vt:lpstr>Типовые серии домов массовой застройки</vt:lpstr>
      <vt:lpstr>Гаражи, парковки</vt:lpstr>
      <vt:lpstr>Объекты реконструкции</vt:lpstr>
      <vt:lpstr>Здания,  имеющие статус  памятника архитектуры </vt:lpstr>
      <vt:lpstr>ПАРКИ, СКВЕРЫ, БУЛЬВАРЫ</vt:lpstr>
      <vt:lpstr>Промышленные  объекты</vt:lpstr>
      <vt:lpstr>Опасные объекты</vt:lpstr>
      <vt:lpstr>АДМИНИСТРАТИВНОЕ ЗДАНИЕ  НА ТЕРРИТОРИИ ПРОМЫШЛЕННОГО ОБЪЕКТА</vt:lpstr>
      <vt:lpstr>Дороги (тротуары и переходы)</vt:lpstr>
      <vt:lpstr>Переходы внеуличные</vt:lpstr>
      <vt:lpstr>Светофорные объекты</vt:lpstr>
      <vt:lpstr>Линейные сооружения</vt:lpstr>
      <vt:lpstr>Презентация PowerPoint</vt:lpstr>
      <vt:lpstr>Пример задания на проектирование, с излишней конкретизацией требований</vt:lpstr>
      <vt:lpstr>Ответ от ДСЗН  заявителю  в форме письма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Москвы в построении доступной среды. Согласование технических заданий на проектирование объектов гражданского назначения.</dc:title>
  <dc:creator>User</dc:creator>
  <cp:lastModifiedBy>User</cp:lastModifiedBy>
  <cp:revision>4</cp:revision>
  <dcterms:created xsi:type="dcterms:W3CDTF">2015-03-03T17:38:46Z</dcterms:created>
  <dcterms:modified xsi:type="dcterms:W3CDTF">2015-03-04T16:52:47Z</dcterms:modified>
</cp:coreProperties>
</file>